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5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542" r:id="rId2"/>
    <p:sldId id="698" r:id="rId3"/>
    <p:sldId id="1135" r:id="rId4"/>
    <p:sldId id="807" r:id="rId5"/>
    <p:sldId id="798" r:id="rId6"/>
    <p:sldId id="799" r:id="rId7"/>
    <p:sldId id="800" r:id="rId8"/>
    <p:sldId id="801" r:id="rId9"/>
    <p:sldId id="897" r:id="rId10"/>
    <p:sldId id="898" r:id="rId11"/>
    <p:sldId id="899" r:id="rId12"/>
    <p:sldId id="900" r:id="rId13"/>
    <p:sldId id="902" r:id="rId14"/>
    <p:sldId id="867" r:id="rId15"/>
    <p:sldId id="580" r:id="rId16"/>
    <p:sldId id="581" r:id="rId17"/>
    <p:sldId id="582" r:id="rId18"/>
    <p:sldId id="690" r:id="rId19"/>
    <p:sldId id="662" r:id="rId20"/>
    <p:sldId id="584" r:id="rId21"/>
    <p:sldId id="585" r:id="rId22"/>
    <p:sldId id="868" r:id="rId23"/>
    <p:sldId id="994" r:id="rId24"/>
    <p:sldId id="1077" r:id="rId25"/>
    <p:sldId id="872" r:id="rId26"/>
    <p:sldId id="873" r:id="rId27"/>
    <p:sldId id="874" r:id="rId28"/>
    <p:sldId id="875" r:id="rId29"/>
    <p:sldId id="876" r:id="rId30"/>
    <p:sldId id="877" r:id="rId31"/>
    <p:sldId id="803" r:id="rId32"/>
    <p:sldId id="871" r:id="rId33"/>
    <p:sldId id="805" r:id="rId34"/>
    <p:sldId id="755" r:id="rId35"/>
    <p:sldId id="756" r:id="rId36"/>
    <p:sldId id="797" r:id="rId37"/>
    <p:sldId id="870" r:id="rId38"/>
    <p:sldId id="878" r:id="rId39"/>
    <p:sldId id="879" r:id="rId40"/>
    <p:sldId id="881" r:id="rId41"/>
    <p:sldId id="882" r:id="rId42"/>
    <p:sldId id="880" r:id="rId43"/>
    <p:sldId id="883" r:id="rId44"/>
    <p:sldId id="884" r:id="rId45"/>
    <p:sldId id="885" r:id="rId46"/>
    <p:sldId id="886" r:id="rId47"/>
    <p:sldId id="869" r:id="rId48"/>
    <p:sldId id="887" r:id="rId49"/>
    <p:sldId id="888" r:id="rId50"/>
    <p:sldId id="889" r:id="rId51"/>
    <p:sldId id="890" r:id="rId52"/>
    <p:sldId id="891" r:id="rId53"/>
    <p:sldId id="892" r:id="rId54"/>
    <p:sldId id="893" r:id="rId55"/>
    <p:sldId id="894" r:id="rId56"/>
    <p:sldId id="895" r:id="rId57"/>
    <p:sldId id="896" r:id="rId58"/>
    <p:sldId id="904" r:id="rId59"/>
    <p:sldId id="905" r:id="rId60"/>
    <p:sldId id="906" r:id="rId61"/>
    <p:sldId id="907" r:id="rId62"/>
    <p:sldId id="908" r:id="rId63"/>
    <p:sldId id="909" r:id="rId64"/>
    <p:sldId id="910" r:id="rId65"/>
    <p:sldId id="995" r:id="rId66"/>
    <p:sldId id="802" r:id="rId67"/>
    <p:sldId id="646" r:id="rId68"/>
    <p:sldId id="661" r:id="rId69"/>
    <p:sldId id="651" r:id="rId70"/>
    <p:sldId id="639" r:id="rId71"/>
    <p:sldId id="694" r:id="rId72"/>
    <p:sldId id="597" r:id="rId73"/>
    <p:sldId id="1141" r:id="rId74"/>
    <p:sldId id="1136" r:id="rId75"/>
    <p:sldId id="1138" r:id="rId76"/>
    <p:sldId id="1139" r:id="rId77"/>
    <p:sldId id="1140" r:id="rId78"/>
    <p:sldId id="1142" r:id="rId79"/>
    <p:sldId id="1143" r:id="rId80"/>
    <p:sldId id="1144" r:id="rId81"/>
    <p:sldId id="1145" r:id="rId82"/>
    <p:sldId id="1149" r:id="rId83"/>
    <p:sldId id="1146" r:id="rId84"/>
    <p:sldId id="1147" r:id="rId85"/>
    <p:sldId id="1148" r:id="rId86"/>
  </p:sldIdLst>
  <p:sldSz cx="9144000" cy="6858000" type="screen4x3"/>
  <p:notesSz cx="7302500" cy="9586913"/>
  <p:custDataLst>
    <p:tags r:id="rId8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A93CAE-8A8F-4D76-B8E9-FFF2B8B0FAD4}">
          <p14:sldIdLst>
            <p14:sldId id="542"/>
            <p14:sldId id="698"/>
            <p14:sldId id="1135"/>
            <p14:sldId id="807"/>
            <p14:sldId id="798"/>
            <p14:sldId id="799"/>
            <p14:sldId id="800"/>
            <p14:sldId id="801"/>
            <p14:sldId id="897"/>
            <p14:sldId id="898"/>
            <p14:sldId id="899"/>
            <p14:sldId id="900"/>
            <p14:sldId id="902"/>
            <p14:sldId id="867"/>
            <p14:sldId id="580"/>
            <p14:sldId id="581"/>
            <p14:sldId id="582"/>
            <p14:sldId id="690"/>
            <p14:sldId id="662"/>
            <p14:sldId id="584"/>
            <p14:sldId id="585"/>
            <p14:sldId id="868"/>
            <p14:sldId id="994"/>
            <p14:sldId id="1077"/>
            <p14:sldId id="872"/>
            <p14:sldId id="873"/>
            <p14:sldId id="874"/>
            <p14:sldId id="875"/>
            <p14:sldId id="876"/>
            <p14:sldId id="877"/>
            <p14:sldId id="803"/>
            <p14:sldId id="871"/>
            <p14:sldId id="805"/>
            <p14:sldId id="755"/>
            <p14:sldId id="756"/>
            <p14:sldId id="797"/>
            <p14:sldId id="870"/>
            <p14:sldId id="878"/>
            <p14:sldId id="879"/>
            <p14:sldId id="881"/>
            <p14:sldId id="882"/>
            <p14:sldId id="880"/>
            <p14:sldId id="883"/>
            <p14:sldId id="884"/>
            <p14:sldId id="885"/>
            <p14:sldId id="886"/>
            <p14:sldId id="869"/>
            <p14:sldId id="887"/>
            <p14:sldId id="888"/>
            <p14:sldId id="889"/>
            <p14:sldId id="890"/>
            <p14:sldId id="891"/>
            <p14:sldId id="892"/>
            <p14:sldId id="893"/>
            <p14:sldId id="894"/>
            <p14:sldId id="895"/>
            <p14:sldId id="896"/>
            <p14:sldId id="904"/>
            <p14:sldId id="905"/>
            <p14:sldId id="906"/>
            <p14:sldId id="907"/>
            <p14:sldId id="908"/>
            <p14:sldId id="909"/>
            <p14:sldId id="910"/>
            <p14:sldId id="995"/>
            <p14:sldId id="802"/>
            <p14:sldId id="646"/>
            <p14:sldId id="661"/>
            <p14:sldId id="651"/>
            <p14:sldId id="639"/>
            <p14:sldId id="694"/>
            <p14:sldId id="597"/>
            <p14:sldId id="1141"/>
            <p14:sldId id="1136"/>
            <p14:sldId id="1138"/>
            <p14:sldId id="1139"/>
            <p14:sldId id="1140"/>
            <p14:sldId id="1142"/>
            <p14:sldId id="1143"/>
            <p14:sldId id="1144"/>
            <p14:sldId id="1145"/>
            <p14:sldId id="1149"/>
            <p14:sldId id="1146"/>
            <p14:sldId id="1147"/>
            <p14:sldId id="114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FBF"/>
    <a:srgbClr val="F6F5BD"/>
    <a:srgbClr val="CC6600"/>
    <a:srgbClr val="FF9999"/>
    <a:srgbClr val="A8E799"/>
    <a:srgbClr val="FFFF99"/>
    <a:srgbClr val="CDF1C5"/>
    <a:srgbClr val="F1C7C7"/>
    <a:srgbClr val="C5FEB8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40" autoAdjust="0"/>
    <p:restoredTop sz="91226" autoAdjust="0"/>
  </p:normalViewPr>
  <p:slideViewPr>
    <p:cSldViewPr snapToGrid="0" snapToObjects="1">
      <p:cViewPr varScale="1">
        <p:scale>
          <a:sx n="104" d="100"/>
          <a:sy n="104" d="100"/>
        </p:scale>
        <p:origin x="-1824" y="-90"/>
      </p:cViewPr>
      <p:guideLst>
        <p:guide orient="horz" pos="2527"/>
        <p:guide pos="288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22" tIns="48211" rIns="96422" bIns="48211" numCol="1" anchor="t" anchorCtr="0" compatLnSpc="1"/>
          <a:lstStyle>
            <a:lvl1pPr defTabSz="965200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22" tIns="48211" rIns="96422" bIns="48211" numCol="1" anchor="t" anchorCtr="0" compatLnSpc="1"/>
          <a:lstStyle>
            <a:lvl1pPr algn="r" defTabSz="965200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22" tIns="48211" rIns="96422" bIns="48211" numCol="1" anchor="b" anchorCtr="0" compatLnSpc="1"/>
          <a:lstStyle>
            <a:lvl1pPr defTabSz="965200">
              <a:defRPr sz="1200"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422" tIns="48211" rIns="96422" bIns="48211" numCol="1" anchor="b" anchorCtr="0" compatLnSpc="1"/>
          <a:lstStyle>
            <a:lvl1pPr algn="r" defTabSz="965200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12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328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Intel Felt Obligated to Focus on IA64-</a:t>
            </a:r>
            <a:r>
              <a:rPr lang="zh-CN" altLang="en-US" dirty="0" smtClean="0"/>
              <a:t>英特尔感到有责任专注于</a:t>
            </a:r>
            <a:r>
              <a:rPr lang="en-US" altLang="zh-CN" dirty="0" smtClean="0"/>
              <a:t>IA64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100" dirty="0"/>
              <a:t>寄存器传输级（</a:t>
            </a:r>
            <a:r>
              <a:rPr lang="en-US" altLang="zh-CN" sz="1100" dirty="0"/>
              <a:t>Register-Transfer Level, RTL</a:t>
            </a:r>
            <a:r>
              <a:rPr lang="zh-CN" altLang="en-US" sz="1100" dirty="0"/>
              <a:t>）是通过硬件描述语言来描述实际电路的一种高层次模型。</a:t>
            </a:r>
            <a:endParaRPr lang="en-US" altLang="zh-CN" sz="1100" dirty="0"/>
          </a:p>
          <a:p>
            <a:r>
              <a:rPr lang="zh-CN" altLang="en-US" sz="1100" dirty="0"/>
              <a:t>处理器优化包</a:t>
            </a:r>
            <a:r>
              <a:rPr lang="en-US" altLang="zh-CN" sz="1100" dirty="0"/>
              <a:t> (Processor Optimization Pack, POP)</a:t>
            </a:r>
            <a:r>
              <a:rPr lang="zh-CN" altLang="en-US" sz="1100" dirty="0"/>
              <a:t>。</a:t>
            </a:r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trillion：万亿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%al,%ah,%ax,%</a:t>
            </a:r>
            <a:r>
              <a:rPr lang="en-US" dirty="0" err="1" smtClean="0"/>
              <a:t>eax</a:t>
            </a:r>
            <a:r>
              <a:rPr lang="en-US" dirty="0" smtClean="0"/>
              <a:t>,%</a:t>
            </a:r>
            <a:r>
              <a:rPr lang="en-US" dirty="0" err="1" smtClean="0"/>
              <a:t>rax</a:t>
            </a:r>
            <a:r>
              <a:rPr lang="zh-CN" altLang="en-US" dirty="0" smtClean="0"/>
              <a:t>这些寄存器可以直接使用</a:t>
            </a:r>
            <a:endParaRPr lang="en-US" dirty="0" smtClean="0"/>
          </a:p>
          <a:p>
            <a:r>
              <a:rPr lang="en-US" dirty="0" smtClean="0"/>
              <a:t>Obsolete-</a:t>
            </a:r>
            <a:r>
              <a:rPr lang="zh-CN" altLang="en-US" dirty="0" smtClean="0"/>
              <a:t>废弃的；老式的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laptop</a:t>
            </a:r>
            <a:r>
              <a:rPr lang="zh-CN" altLang="en-US"/>
              <a:t>：笔记本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anose="020F05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*#标题和内容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548879" y="447468"/>
            <a:ext cx="8046244" cy="4859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890905">
              <a:lnSpc>
                <a:spcPts val="2575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48878" y="1047751"/>
            <a:ext cx="8046245" cy="4879805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7591425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Carnegie Mellon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9035143" y="67249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830843" y="6601841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-96" charset="-128"/>
                <a:cs typeface="MS PGothic" panose="020B0600070205080204" pitchFamily="-96" charset="-128"/>
              </a:rPr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anose="020F0502020204030204" pitchFamily="34" charset="0"/>
              </a:rPr>
              <a:t>Bryant</a:t>
            </a:r>
            <a:r>
              <a:rPr lang="en-US" sz="1000" b="0" i="0" baseline="0" dirty="0">
                <a:latin typeface="Calibri" panose="020F0502020204030204" pitchFamily="34" charset="0"/>
              </a:rPr>
              <a:t> and </a:t>
            </a:r>
            <a:r>
              <a:rPr lang="en-US" sz="1000" b="0" i="0" baseline="0" dirty="0" err="1">
                <a:latin typeface="Calibri" panose="020F0502020204030204" pitchFamily="34" charset="0"/>
              </a:rPr>
              <a:t>O’Hallaron</a:t>
            </a:r>
            <a:r>
              <a:rPr lang="en-US" sz="1000" b="0" i="0" baseline="0" dirty="0">
                <a:latin typeface="Calibri" panose="020F0502020204030204" pitchFamily="34" charset="0"/>
              </a:rPr>
              <a:t>, Computer Systems: A Programmer’s Perspective, Third Edition</a:t>
            </a:r>
            <a:endParaRPr lang="en-US" sz="1000" b="0" i="0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2pPr>
      <a:lvl3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3pPr>
      <a:lvl4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4pPr>
      <a:lvl5pPr marL="119380" indent="-1193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5pPr>
      <a:lvl6pPr marL="5765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6pPr>
      <a:lvl7pPr marL="10337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7pPr>
      <a:lvl8pPr marL="14909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8pPr>
      <a:lvl9pPr marL="194818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anose="020B0606020202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anose="05020102010507070707" pitchFamily="18" charset="2"/>
        <a:buChar char="¢"/>
        <a:defRPr sz="2400" b="1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wmf"/><Relationship Id="rId11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4.bin"/><Relationship Id="rId4" Type="http://schemas.openxmlformats.org/officeDocument/2006/relationships/image" Target="../media/image25.jpeg"/><Relationship Id="rId9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7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6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2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3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58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12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62.wmf"/><Relationship Id="rId5" Type="http://schemas.openxmlformats.org/officeDocument/2006/relationships/image" Target="../media/image59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61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63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65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0" y="1708150"/>
            <a:ext cx="9482328" cy="1720850"/>
          </a:xfrm>
        </p:spPr>
        <p:txBody>
          <a:bodyPr/>
          <a:lstStyle/>
          <a:p>
            <a:pPr marL="0" indent="0"/>
            <a:r>
              <a:rPr lang="en-US" altLang="zh-CN" dirty="0" smtClean="0"/>
              <a:t>Experiment Two: </a:t>
            </a:r>
            <a:r>
              <a:rPr lang="en-US" dirty="0" smtClean="0"/>
              <a:t>Machine-Level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</a:t>
            </a:r>
            <a:r>
              <a:rPr lang="en-US" sz="2000" b="0" dirty="0" smtClean="0"/>
              <a:t>15-213/18-213/15-213</a:t>
            </a:r>
            <a:r>
              <a:rPr lang="en-US" sz="2000" b="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:</a:t>
            </a:r>
            <a:r>
              <a:rPr lang="en-US" sz="2000" b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Introduction to Computer Systems </a:t>
            </a:r>
            <a:r>
              <a:rPr lang="en-US" sz="2000" b="0" dirty="0"/>
              <a:t/>
            </a:r>
            <a:br>
              <a:rPr lang="en-US" sz="2000" b="0" dirty="0"/>
            </a:br>
            <a:endParaRPr lang="en-US" sz="2000" b="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/>
        </p:nvSpPr>
        <p:spPr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/>
              <a:t>电子计算机的未来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685800" y="1695450"/>
            <a:ext cx="7772400" cy="40957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工艺瓶颈：电子器件的缺陷</a:t>
            </a:r>
            <a:endParaRPr lang="en-US" altLang="zh-CN" dirty="0" smtClean="0"/>
          </a:p>
          <a:p>
            <a:r>
              <a:rPr lang="zh-CN" altLang="en-US" dirty="0" smtClean="0"/>
              <a:t>设计瓶颈：复杂度问题，</a:t>
            </a:r>
            <a:r>
              <a:rPr lang="en-US" altLang="zh-CN" dirty="0" smtClean="0"/>
              <a:t>CMP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Soc</a:t>
            </a:r>
            <a:endParaRPr lang="en-US" altLang="zh-CN" dirty="0" smtClean="0"/>
          </a:p>
          <a:p>
            <a:r>
              <a:rPr lang="zh-CN" altLang="en-US" dirty="0" smtClean="0"/>
              <a:t>实现瓶颈：元器件的体积和功耗等</a:t>
            </a:r>
            <a:endParaRPr lang="zh-CN" altLang="en-US" dirty="0"/>
          </a:p>
        </p:txBody>
      </p:sp>
      <p:sp>
        <p:nvSpPr>
          <p:cNvPr id="8" name="AutoShape 19"/>
          <p:cNvSpPr>
            <a:spLocks noChangeArrowheads="1"/>
          </p:cNvSpPr>
          <p:nvPr/>
        </p:nvSpPr>
        <p:spPr bwMode="auto">
          <a:xfrm>
            <a:off x="381000" y="1480592"/>
            <a:ext cx="8458200" cy="76200"/>
          </a:xfrm>
          <a:prstGeom prst="parallelogram">
            <a:avLst>
              <a:gd name="adj" fmla="val 2775000"/>
            </a:avLst>
          </a:prstGeom>
          <a:solidFill>
            <a:srgbClr val="9966FF"/>
          </a:solidFill>
          <a:ln>
            <a:noFill/>
          </a:ln>
          <a:effectLst>
            <a:prstShdw prst="shdw17" dist="231753" dir="567739">
              <a:schemeClr val="bg1"/>
            </a:prstShdw>
          </a:effectLst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77154" name="Picture 2" descr="https://timgsa.baidu.com/timg?image&amp;quality=80&amp;size=b9999_10000&amp;sec=1537858579563&amp;di=5837e4946cec75ac18df66f177f30587&amp;imgtype=0&amp;src=http%3A%2F%2Fp2.qhimgs4.com%2Ft018a37f2fe246f49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3517265"/>
            <a:ext cx="4450080" cy="289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工艺瓶颈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热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 smtClean="0"/>
              <a:t>可靠性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5106" name="Picture 2" descr="https://timgsa.baidu.com/timg?image&amp;quality=80&amp;size=b9999_10000&amp;sec=1537857611667&amp;di=d87a877462ffecddc8a8f6dcf68f9376&amp;imgtype=0&amp;src=http%3A%2F%2Fwenwen.soso.com%2Fp%2F20110720%2F20110720121023-10000322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4" y="2564904"/>
            <a:ext cx="4276725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08" name="Picture 4" descr="https://gss2.bdstatic.com/9fo3dSag_xI4khGkpoWK1HF6hhy/baike/c0%3Dbaike80%2C5%2C5%2C80%2C26/sign=af47fd2de7dde711f3df4ba4c686a57e/a50f4bfbfbedab64796a00e8f536afc379311ef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879229"/>
            <a:ext cx="4391025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设计瓶颈</a:t>
            </a:r>
            <a:endParaRPr lang="zh-CN" altLang="en-US" dirty="0"/>
          </a:p>
        </p:txBody>
      </p:sp>
      <p:pic>
        <p:nvPicPr>
          <p:cNvPr id="178180" name="Picture 4" descr="https://timgsa.baidu.com/timg?image&amp;quality=80&amp;size=b9999_10000&amp;sec=1537858809658&amp;di=0337a1e0641fdf444d7c6607f94d86de&amp;imgtype=0&amp;src=http%3A%2F%2Fupload.semidata.info%2Fnew.eefocus.com%2Farticle%2Fimage%2F2016%2F02%2F18%2F56c578ecbdc0c-thum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97" y="4267820"/>
            <a:ext cx="291632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内容占位符 9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233680" y="1481455"/>
          <a:ext cx="3390900" cy="262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r:id="rId5" imgW="3390900" imgH="2621280" progId="Paint.Picture">
                  <p:embed/>
                </p:oleObj>
              </mc:Choice>
              <mc:Fallback>
                <p:oleObj r:id="rId5" imgW="3390900" imgH="262128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680" y="1481455"/>
                        <a:ext cx="3390900" cy="2621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内容占位符 7"/>
          <p:cNvGraphicFramePr>
            <a:graphicFrameLocks noGrp="1" noChangeAspect="1"/>
          </p:cNvGraphicFramePr>
          <p:nvPr>
            <p:ph sz="half" idx="2"/>
          </p:nvPr>
        </p:nvGraphicFramePr>
        <p:xfrm>
          <a:off x="301625" y="1417955"/>
          <a:ext cx="3510915" cy="5078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r:id="rId7" imgW="4251960" imgH="6149340" progId="Paint.Picture">
                  <p:embed/>
                </p:oleObj>
              </mc:Choice>
              <mc:Fallback>
                <p:oleObj r:id="rId7" imgW="4251960" imgH="614934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1625" y="1417955"/>
                        <a:ext cx="3510915" cy="5078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>
          <a:xfrm>
            <a:off x="4429125" y="364490"/>
            <a:ext cx="4040505" cy="370840"/>
          </a:xfrm>
        </p:spPr>
        <p:txBody>
          <a:bodyPr/>
          <a:lstStyle/>
          <a:p>
            <a:r>
              <a:rPr lang="zh-CN" altLang="en-US" dirty="0" smtClean="0"/>
              <a:t>采样主频</a:t>
            </a:r>
            <a:endParaRPr lang="zh-CN" altLang="en-US" dirty="0"/>
          </a:p>
        </p:txBody>
      </p:sp>
      <p:sp>
        <p:nvSpPr>
          <p:cNvPr id="13" name="文本占位符 4"/>
          <p:cNvSpPr>
            <a:spLocks noGrp="1"/>
          </p:cNvSpPr>
          <p:nvPr/>
        </p:nvSpPr>
        <p:spPr>
          <a:xfrm>
            <a:off x="4533265" y="3120390"/>
            <a:ext cx="4041775" cy="448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None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None/>
              <a:defRPr sz="18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dirty="0" smtClean="0"/>
              <a:t>功能测试</a:t>
            </a:r>
            <a:endParaRPr lang="zh-CN" altLang="en-US" dirty="0"/>
          </a:p>
        </p:txBody>
      </p:sp>
      <p:pic>
        <p:nvPicPr>
          <p:cNvPr id="179204" name="Picture 4" descr="https://timgsa.baidu.com/timg?image&amp;quality=80&amp;size=b9999_10000&amp;sec=1537859412723&amp;di=18bfd392b010199a98ffd3fd3eb9e8d2&amp;imgtype=0&amp;src=http%3A%2F%2F2c.zol-img.com.cn%2Fproduct%2F51_501x2000%2F932%2FcewcWWV2Ssln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265" y="3569335"/>
            <a:ext cx="4041775" cy="323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对象 2"/>
          <p:cNvGraphicFramePr/>
          <p:nvPr/>
        </p:nvGraphicFramePr>
        <p:xfrm>
          <a:off x="4633595" y="757555"/>
          <a:ext cx="3836035" cy="2341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r:id="rId10" imgW="3832860" imgH="2339340" progId="Paint.Picture">
                  <p:embed/>
                </p:oleObj>
              </mc:Choice>
              <mc:Fallback>
                <p:oleObj r:id="rId10" imgW="3832860" imgH="233934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33595" y="757555"/>
                        <a:ext cx="3836035" cy="2341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实现瓶颈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/>
          <a:p>
            <a:pPr>
              <a:defRPr/>
            </a:pPr>
            <a:fld id="{1FECD979-6274-4AC3-B015-041A6B6502C0}" type="slidenum">
              <a:rPr lang="en-US" altLang="zh-CN" smtClean="0"/>
              <a:t>13</a:t>
            </a:fld>
            <a:endParaRPr lang="en-US" altLang="zh-CN"/>
          </a:p>
        </p:txBody>
      </p:sp>
      <p:graphicFrame>
        <p:nvGraphicFramePr>
          <p:cNvPr id="8" name="内容占位符 7"/>
          <p:cNvGraphicFramePr>
            <a:graphicFrameLocks noGrp="1" noChangeAspect="1"/>
          </p:cNvGraphicFramePr>
          <p:nvPr>
            <p:ph sz="half" idx="2"/>
          </p:nvPr>
        </p:nvGraphicFramePr>
        <p:xfrm>
          <a:off x="1348740" y="1535430"/>
          <a:ext cx="6130290" cy="4163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r:id="rId3" imgW="7886700" imgH="5356860" progId="Paint.Picture">
                  <p:embed/>
                </p:oleObj>
              </mc:Choice>
              <mc:Fallback>
                <p:oleObj r:id="rId3" imgW="7886700" imgH="535686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8740" y="1535430"/>
                        <a:ext cx="6130290" cy="4163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870" y="435610"/>
            <a:ext cx="8097520" cy="762000"/>
          </a:xfrm>
        </p:spPr>
        <p:txBody>
          <a:bodyPr/>
          <a:lstStyle/>
          <a:p>
            <a:r>
              <a:rPr lang="en-US" dirty="0">
                <a:sym typeface="+mn-ea"/>
              </a:rPr>
              <a:t>History of processors and architectures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About processors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Intel processors</a:t>
            </a:r>
            <a:endParaRPr lang="en-US" altLang="zh-CN"/>
          </a:p>
          <a:p>
            <a:r>
              <a:rPr lang="en-US" altLang="zh-CN"/>
              <a:t>Arm and Huawei processors</a:t>
            </a:r>
          </a:p>
          <a:p>
            <a:r>
              <a:rPr lang="en-US" altLang="zh-CN"/>
              <a:t>Apple processors </a:t>
            </a:r>
          </a:p>
          <a:p>
            <a:r>
              <a:rPr lang="en-US" altLang="zh-CN">
                <a:sym typeface="+mn-ea"/>
              </a:rPr>
              <a:t>TaihuLight processors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</p:spPr>
        <p:txBody>
          <a:bodyPr/>
          <a:lstStyle/>
          <a:p>
            <a:r>
              <a:rPr lang="en-US" dirty="0"/>
              <a:t>Intel x86 Processors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62075"/>
            <a:ext cx="8491855" cy="4972050"/>
          </a:xfrm>
          <a:noFill/>
        </p:spPr>
        <p:txBody>
          <a:bodyPr lIns="90487" tIns="44450" rIns="90487" bIns="44450"/>
          <a:lstStyle/>
          <a:p>
            <a:r>
              <a:rPr lang="en-US" dirty="0"/>
              <a:t>Dominate laptop/desktop/server market</a:t>
            </a:r>
          </a:p>
          <a:p>
            <a:endParaRPr lang="en-US" dirty="0"/>
          </a:p>
          <a:p>
            <a:r>
              <a:rPr lang="en-US" dirty="0"/>
              <a:t>Evolutionary design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Backwards compatible </a:t>
            </a:r>
            <a:r>
              <a:rPr lang="en-US" dirty="0"/>
              <a:t>up until 8086, introduced in 1978</a:t>
            </a:r>
          </a:p>
          <a:p>
            <a:pPr lvl="1"/>
            <a:r>
              <a:rPr lang="en-US" dirty="0"/>
              <a:t>Added more features as time goes on</a:t>
            </a:r>
          </a:p>
          <a:p>
            <a:endParaRPr lang="en-US" dirty="0"/>
          </a:p>
          <a:p>
            <a:r>
              <a:rPr lang="en-US" dirty="0"/>
              <a:t>Complex instruction set computer (CISC)</a:t>
            </a:r>
          </a:p>
          <a:p>
            <a:pPr lvl="1"/>
            <a:r>
              <a:rPr lang="en-US" dirty="0"/>
              <a:t>Many different instructions with many different formats</a:t>
            </a:r>
          </a:p>
          <a:p>
            <a:pPr lvl="2"/>
            <a:r>
              <a:rPr lang="en-US" dirty="0"/>
              <a:t>But, only small subset encountered with Linux programs</a:t>
            </a:r>
          </a:p>
          <a:p>
            <a:pPr lvl="1"/>
            <a:r>
              <a:rPr lang="en-US" dirty="0"/>
              <a:t>Hard to match performance of Reduced Instruction Set Computers (RISC)</a:t>
            </a:r>
          </a:p>
          <a:p>
            <a:pPr lvl="1"/>
            <a:r>
              <a:rPr lang="en-US" dirty="0"/>
              <a:t>But, Intel has done just that!</a:t>
            </a:r>
          </a:p>
          <a:p>
            <a:pPr lvl="2"/>
            <a:r>
              <a:rPr lang="en-US" dirty="0"/>
              <a:t>In terms of speed.  Less so for low power.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69912"/>
            <a:ext cx="8229600" cy="573088"/>
          </a:xfrm>
        </p:spPr>
        <p:txBody>
          <a:bodyPr/>
          <a:lstStyle/>
          <a:p>
            <a:r>
              <a:rPr lang="en-US" dirty="0"/>
              <a:t>Intel x86 Evolution: Milestones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7924800" cy="5105400"/>
          </a:xfrm>
        </p:spPr>
        <p:txBody>
          <a:bodyPr/>
          <a:lstStyle/>
          <a:p>
            <a:pPr marL="224155" indent="-224155" defTabSz="895350">
              <a:buNone/>
              <a:tabLst>
                <a:tab pos="2055495" algn="l"/>
                <a:tab pos="3884295" algn="l"/>
                <a:tab pos="5946775" algn="l"/>
              </a:tabLst>
            </a:pPr>
            <a:r>
              <a:rPr lang="en-US" i="1" dirty="0">
                <a:solidFill>
                  <a:srgbClr val="C00000"/>
                </a:solidFill>
              </a:rPr>
              <a:t>	Name	Date	Transistors	MHz</a:t>
            </a:r>
          </a:p>
          <a:p>
            <a:pPr marL="224155" indent="-224155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8086	1978	29K	5-10</a:t>
            </a:r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First 16-bit Intel processor.  Basis for IBM PC &amp; DOS</a:t>
            </a:r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1MB address space</a:t>
            </a:r>
          </a:p>
          <a:p>
            <a:pPr marL="224155" indent="-224155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386	1985	275K	16-33	</a:t>
            </a:r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First 32 bit Intel processor , referred to as IA32</a:t>
            </a:r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Added “flat addressing”, capable of running Unix</a:t>
            </a:r>
          </a:p>
          <a:p>
            <a:pPr marL="160655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Pentium 4E	2004	125M	2800-3800</a:t>
            </a:r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First 64-bit Intel x86 processor, referred to as x86-64</a:t>
            </a:r>
          </a:p>
          <a:p>
            <a:pPr marL="160655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Core 2	2006	291M	1060-3333</a:t>
            </a:r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First multi-core Intel processor</a:t>
            </a:r>
          </a:p>
          <a:p>
            <a:pPr marL="160655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Core i7	2008	731M	1600-4400</a:t>
            </a:r>
          </a:p>
          <a:p>
            <a:pPr marL="560705" lvl="1" indent="-222250" defTabSz="895350">
              <a:tabLst>
                <a:tab pos="2055495" algn="l"/>
                <a:tab pos="3884295" algn="l"/>
                <a:tab pos="5946775" algn="l"/>
              </a:tabLst>
            </a:pPr>
            <a:r>
              <a:rPr lang="en-US" dirty="0"/>
              <a:t>Four cores (our shark machines)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573088"/>
          </a:xfrm>
        </p:spPr>
        <p:txBody>
          <a:bodyPr/>
          <a:lstStyle/>
          <a:p>
            <a:r>
              <a:rPr lang="en-US" dirty="0"/>
              <a:t>Intel x86 Processors, cont.</a:t>
            </a:r>
          </a:p>
        </p:txBody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998757"/>
            <a:ext cx="7896225" cy="4972050"/>
          </a:xfrm>
        </p:spPr>
        <p:txBody>
          <a:bodyPr/>
          <a:lstStyle/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Machine Evolution</a:t>
            </a:r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386	1985	0.3M	</a:t>
            </a:r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Pentium	1993	3.1M</a:t>
            </a:r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Pentium/MMX	1997	4.5M</a:t>
            </a:r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 err="1"/>
              <a:t>PentiumPro</a:t>
            </a:r>
            <a:r>
              <a:rPr lang="en-US" dirty="0"/>
              <a:t>	1995	6.5M</a:t>
            </a:r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Pentium III	1999	8.2M</a:t>
            </a:r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Pentium 4	2000	42M</a:t>
            </a:r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Core 2 Duo	2006	291M</a:t>
            </a:r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Core i7	2008	731M</a:t>
            </a:r>
          </a:p>
          <a:p>
            <a:pPr marL="224155" indent="-224155" defTabSz="895350">
              <a:tabLst>
                <a:tab pos="2349500" algn="l"/>
              </a:tabLst>
            </a:pPr>
            <a:endParaRPr lang="en-US" sz="1600" dirty="0"/>
          </a:p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Added Features</a:t>
            </a:r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Instructions to support </a:t>
            </a:r>
            <a:r>
              <a:rPr lang="en-US" dirty="0">
                <a:solidFill>
                  <a:srgbClr val="FF0000"/>
                </a:solidFill>
              </a:rPr>
              <a:t>multimedia</a:t>
            </a:r>
            <a:r>
              <a:rPr lang="en-US" dirty="0"/>
              <a:t> operations</a:t>
            </a:r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Instructions to enable </a:t>
            </a:r>
            <a:r>
              <a:rPr lang="en-US" dirty="0">
                <a:solidFill>
                  <a:srgbClr val="FF0000"/>
                </a:solidFill>
              </a:rPr>
              <a:t>more efficient conditional </a:t>
            </a:r>
            <a:r>
              <a:rPr lang="en-US" dirty="0"/>
              <a:t>operations</a:t>
            </a:r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Transition from 32 bits to 64 bits</a:t>
            </a:r>
          </a:p>
          <a:p>
            <a:pPr marL="560705" lvl="1" indent="-222250" defTabSz="895350">
              <a:tabLst>
                <a:tab pos="2349500" algn="l"/>
              </a:tabLst>
            </a:pPr>
            <a:r>
              <a:rPr lang="en-US" dirty="0"/>
              <a:t>More cores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1185" y="1305906"/>
            <a:ext cx="424815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573088"/>
          </a:xfrm>
        </p:spPr>
        <p:txBody>
          <a:bodyPr/>
          <a:lstStyle/>
          <a:p>
            <a:r>
              <a:rPr lang="en-US" dirty="0"/>
              <a:t>Intel x86 Processors, cont.</a:t>
            </a:r>
          </a:p>
        </p:txBody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877888"/>
            <a:ext cx="7896225" cy="4972050"/>
          </a:xfrm>
        </p:spPr>
        <p:txBody>
          <a:bodyPr/>
          <a:lstStyle/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Past Generations</a:t>
            </a:r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Pentium Pro	1995	600 nm</a:t>
            </a:r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Pentium III	1999	250 nm</a:t>
            </a:r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Pentium 4	2000	180 nm</a:t>
            </a:r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Core 2 Duo	2006	  65 nm</a:t>
            </a:r>
          </a:p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Recent &amp; Upcoming Generations</a:t>
            </a:r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/>
              <a:t>Nehalem	2008	  45 nm	</a:t>
            </a:r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/>
              <a:t>Sandy Bridge	2011	  32 nm</a:t>
            </a:r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/>
              <a:t>Ivy Bridge	2012	  22 nm</a:t>
            </a:r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/>
              <a:t>Haswell	2013	  22 nm</a:t>
            </a:r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/>
              <a:t>Broadwell	2014	  14 nm</a:t>
            </a:r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 err="1"/>
              <a:t>Skylake</a:t>
            </a:r>
            <a:r>
              <a:rPr lang="en-US" dirty="0"/>
              <a:t>	2015	  14 nm</a:t>
            </a:r>
          </a:p>
          <a:p>
            <a:pPr marL="795655" lvl="1" indent="-457200" defTabSz="895350">
              <a:buFont typeface="+mj-lt"/>
              <a:buAutoNum type="arabicPeriod"/>
              <a:tabLst>
                <a:tab pos="2349500" algn="l"/>
              </a:tabLst>
            </a:pPr>
            <a:r>
              <a:rPr lang="en-US" dirty="0" err="1"/>
              <a:t>Kaby</a:t>
            </a:r>
            <a:r>
              <a:rPr lang="en-US" dirty="0"/>
              <a:t> Lake	2016	  14 nm</a:t>
            </a:r>
          </a:p>
          <a:p>
            <a:pPr marL="681355" lvl="1" indent="-342900" defTabSz="895350">
              <a:tabLst>
                <a:tab pos="2349500" algn="l"/>
              </a:tabLst>
            </a:pPr>
            <a:r>
              <a:rPr lang="en-US" dirty="0"/>
              <a:t>Coffee Lake	2017?	  14 nm</a:t>
            </a:r>
          </a:p>
          <a:p>
            <a:pPr marL="681355" lvl="1" indent="-342900" defTabSz="895350">
              <a:tabLst>
                <a:tab pos="2349500" algn="l"/>
              </a:tabLst>
            </a:pPr>
            <a:r>
              <a:rPr lang="en-US" dirty="0" err="1"/>
              <a:t>Cannonlake</a:t>
            </a:r>
            <a:r>
              <a:rPr lang="en-US" dirty="0"/>
              <a:t>	2018?	  10 nm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64769" y="956441"/>
            <a:ext cx="201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Process technology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5496" y="2438454"/>
            <a:ext cx="3120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Process technology dimension </a:t>
            </a:r>
            <a:br>
              <a:rPr lang="en-US" sz="1800" dirty="0">
                <a:latin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</a:rPr>
              <a:t>= width of narrowest wires 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(10 nm ≈ 100 atoms wide)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573088"/>
          </a:xfrm>
        </p:spPr>
        <p:txBody>
          <a:bodyPr/>
          <a:lstStyle/>
          <a:p>
            <a:r>
              <a:rPr lang="en-US" dirty="0"/>
              <a:t>2017 State of the Art: Skylake</a:t>
            </a:r>
          </a:p>
        </p:txBody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135392"/>
            <a:ext cx="7896225" cy="4972050"/>
          </a:xfrm>
        </p:spPr>
        <p:txBody>
          <a:bodyPr/>
          <a:lstStyle/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Mobile Model: Core i7</a:t>
            </a:r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2.6-2.9 GHz</a:t>
            </a:r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45 W</a:t>
            </a:r>
          </a:p>
          <a:p>
            <a:pPr marL="624205" lvl="1" indent="-224155" defTabSz="895350">
              <a:tabLst>
                <a:tab pos="2349500" algn="l"/>
              </a:tabLst>
            </a:pPr>
            <a:endParaRPr lang="en-US" dirty="0"/>
          </a:p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Desktop Model: Core i7</a:t>
            </a:r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Integrated graphics</a:t>
            </a:r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2.8-4.0 GHz</a:t>
            </a:r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35-91 W</a:t>
            </a:r>
          </a:p>
          <a:p>
            <a:pPr marL="624205" lvl="1" indent="-224155" defTabSz="895350">
              <a:tabLst>
                <a:tab pos="2349500" algn="l"/>
              </a:tabLst>
            </a:pPr>
            <a:endParaRPr lang="en-US" dirty="0"/>
          </a:p>
          <a:p>
            <a:pPr marL="224155" indent="-224155" defTabSz="895350">
              <a:tabLst>
                <a:tab pos="2349500" algn="l"/>
              </a:tabLst>
            </a:pPr>
            <a:r>
              <a:rPr lang="en-US" dirty="0"/>
              <a:t>Server Model: Xeon</a:t>
            </a:r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Integrated graphics</a:t>
            </a:r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Multi-socket enabled</a:t>
            </a:r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2-3.7 GHz</a:t>
            </a:r>
          </a:p>
          <a:p>
            <a:pPr marL="624205" lvl="1" indent="-224155" defTabSz="895350">
              <a:tabLst>
                <a:tab pos="2349500" algn="l"/>
              </a:tabLst>
            </a:pPr>
            <a:r>
              <a:rPr lang="en-US" dirty="0"/>
              <a:t>25-80 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007" y="2895329"/>
            <a:ext cx="5282379" cy="37198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7291" y="1135392"/>
            <a:ext cx="3379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latin typeface="Calibri" panose="020F0502020204030204" pitchFamily="34" charset="0"/>
              </a:rPr>
              <a:t>华为</a:t>
            </a:r>
            <a:r>
              <a:rPr lang="en-US" altLang="zh-CN" sz="1800" dirty="0" smtClean="0">
                <a:latin typeface="Calibri" panose="020F0502020204030204" pitchFamily="34" charset="0"/>
              </a:rPr>
              <a:t>mate20</a:t>
            </a:r>
            <a:r>
              <a:rPr lang="zh-CN" altLang="en-US" sz="1800" dirty="0" smtClean="0">
                <a:latin typeface="Calibri" panose="020F0502020204030204" pitchFamily="34" charset="0"/>
              </a:rPr>
              <a:t>的麒麟</a:t>
            </a:r>
            <a:r>
              <a:rPr lang="en-US" altLang="zh-CN" sz="1800" dirty="0" smtClean="0">
                <a:latin typeface="Calibri" panose="020F0502020204030204" pitchFamily="34" charset="0"/>
              </a:rPr>
              <a:t>980</a:t>
            </a:r>
            <a:r>
              <a:rPr lang="zh-CN" altLang="en-US" sz="1800" dirty="0" smtClean="0">
                <a:latin typeface="Calibri" panose="020F0502020204030204" pitchFamily="34" charset="0"/>
              </a:rPr>
              <a:t>处理器于</a:t>
            </a:r>
            <a:r>
              <a:rPr lang="en-US" altLang="zh-CN" sz="1800" dirty="0" smtClean="0">
                <a:latin typeface="Calibri" panose="020F0502020204030204" pitchFamily="34" charset="0"/>
              </a:rPr>
              <a:t>2018</a:t>
            </a:r>
            <a:r>
              <a:rPr lang="zh-CN" altLang="en-US" sz="1800" dirty="0" smtClean="0">
                <a:latin typeface="Calibri" panose="020F0502020204030204" pitchFamily="34" charset="0"/>
              </a:rPr>
              <a:t>年</a:t>
            </a:r>
            <a:r>
              <a:rPr lang="en-US" altLang="zh-CN" sz="1800" dirty="0" smtClean="0">
                <a:latin typeface="Calibri" panose="020F0502020204030204" pitchFamily="34" charset="0"/>
              </a:rPr>
              <a:t>10</a:t>
            </a:r>
            <a:r>
              <a:rPr lang="zh-CN" altLang="en-US" sz="1800" dirty="0" smtClean="0">
                <a:latin typeface="Calibri" panose="020F0502020204030204" pitchFamily="34" charset="0"/>
              </a:rPr>
              <a:t>月国内发布，全球首款</a:t>
            </a:r>
            <a:r>
              <a:rPr lang="en-US" altLang="zh-CN" sz="1800" dirty="0" smtClean="0">
                <a:latin typeface="Calibri" panose="020F0502020204030204" pitchFamily="34" charset="0"/>
              </a:rPr>
              <a:t>7</a:t>
            </a:r>
            <a:r>
              <a:rPr lang="zh-CN" altLang="en-US" sz="1800" dirty="0" smtClean="0">
                <a:latin typeface="Calibri" panose="020F0502020204030204" pitchFamily="34" charset="0"/>
              </a:rPr>
              <a:t>纳米工艺的</a:t>
            </a:r>
            <a:r>
              <a:rPr lang="en-US" altLang="zh-CN" sz="1800" dirty="0" err="1" smtClean="0">
                <a:latin typeface="Calibri" panose="020F0502020204030204" pitchFamily="34" charset="0"/>
              </a:rPr>
              <a:t>soc</a:t>
            </a:r>
            <a:r>
              <a:rPr lang="zh-CN" altLang="en-US" sz="1800" dirty="0" smtClean="0">
                <a:latin typeface="Calibri" panose="020F0502020204030204" pitchFamily="34" charset="0"/>
              </a:rPr>
              <a:t>芯片，</a:t>
            </a:r>
            <a:r>
              <a:rPr lang="en-US" altLang="zh-CN" sz="1800" dirty="0" smtClean="0">
                <a:latin typeface="Calibri" panose="020F0502020204030204" pitchFamily="34" charset="0"/>
              </a:rPr>
              <a:t>ARM Cortex-A76</a:t>
            </a:r>
            <a:r>
              <a:rPr lang="zh-CN" altLang="en-US" sz="1800" dirty="0" smtClean="0">
                <a:latin typeface="Calibri" panose="020F0502020204030204" pitchFamily="34" charset="0"/>
              </a:rPr>
              <a:t>内核，主频</a:t>
            </a:r>
            <a:r>
              <a:rPr lang="en-US" altLang="zh-CN" sz="1800" dirty="0" smtClean="0">
                <a:latin typeface="Calibri" panose="020F0502020204030204" pitchFamily="34" charset="0"/>
              </a:rPr>
              <a:t>2133MHz</a:t>
            </a:r>
          </a:p>
          <a:p>
            <a:pPr algn="ctr"/>
            <a:r>
              <a:rPr lang="en-US" sz="1800" dirty="0" smtClean="0">
                <a:latin typeface="Calibri" panose="020F0502020204030204" pitchFamily="34" charset="0"/>
              </a:rPr>
              <a:t>1</a:t>
            </a:r>
            <a:r>
              <a:rPr lang="zh-CN" altLang="en-US" sz="1800" dirty="0" smtClean="0">
                <a:latin typeface="Calibri" panose="020F0502020204030204" pitchFamily="34" charset="0"/>
              </a:rPr>
              <a:t>平方厘米集成晶体管数量</a:t>
            </a:r>
            <a:r>
              <a:rPr lang="en-US" altLang="zh-CN" sz="1800" dirty="0" smtClean="0">
                <a:latin typeface="Calibri" panose="020F0502020204030204" pitchFamily="34" charset="0"/>
              </a:rPr>
              <a:t>69</a:t>
            </a:r>
            <a:r>
              <a:rPr lang="zh-CN" altLang="en-US" sz="1800" dirty="0" smtClean="0">
                <a:latin typeface="Calibri" panose="020F0502020204030204" pitchFamily="34" charset="0"/>
              </a:rPr>
              <a:t>亿</a:t>
            </a:r>
            <a:endParaRPr lang="en-US" sz="18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393700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+mj-lt"/>
                <a:ea typeface="黑体" panose="02010609060101010101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程序的转换与机器级表示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42900" y="955675"/>
            <a:ext cx="8640763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30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主要教学目标</a:t>
            </a:r>
          </a:p>
          <a:p>
            <a:pPr marL="838200" lvl="1" indent="-381000">
              <a:lnSpc>
                <a:spcPct val="135000"/>
              </a:lnSpc>
              <a:spcBef>
                <a:spcPct val="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了解高级语言与汇编语言、汇编语言与机器语言之间的关系</a:t>
            </a:r>
          </a:p>
          <a:p>
            <a:pPr marL="838200" lvl="1" indent="-381000">
              <a:lnSpc>
                <a:spcPct val="135000"/>
              </a:lnSpc>
              <a:spcBef>
                <a:spcPct val="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掌握有关指令格式、操作数类型、寻址方式、操作类型等内容</a:t>
            </a:r>
          </a:p>
          <a:p>
            <a:pPr marL="838200" lvl="1" indent="-381000">
              <a:lnSpc>
                <a:spcPct val="135000"/>
              </a:lnSpc>
              <a:spcBef>
                <a:spcPct val="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了解高级语言源程序中的语句与机器级代码之间的对应关系</a:t>
            </a:r>
          </a:p>
          <a:p>
            <a:pPr marL="838200" lvl="1" indent="-381000">
              <a:lnSpc>
                <a:spcPct val="100000"/>
              </a:lnSpc>
              <a:spcBef>
                <a:spcPts val="130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了解复杂数据类型（数组、结构等）的机器级实现</a:t>
            </a:r>
          </a:p>
          <a:p>
            <a:pPr marL="457200" indent="-457200">
              <a:lnSpc>
                <a:spcPct val="100000"/>
              </a:lnSpc>
              <a:spcBef>
                <a:spcPts val="130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主要教学内容</a:t>
            </a:r>
          </a:p>
          <a:p>
            <a:pPr marL="838200" lvl="1" indent="-381000">
              <a:lnSpc>
                <a:spcPct val="100000"/>
              </a:lnSpc>
              <a:spcBef>
                <a:spcPts val="130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en-US" altLang="zh-CN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语言程序与机器级指令之间的对应关系。</a:t>
            </a:r>
          </a:p>
          <a:p>
            <a:pPr marL="838200" lvl="1" indent="-381000">
              <a:lnSpc>
                <a:spcPct val="100000"/>
              </a:lnSpc>
              <a:spcBef>
                <a:spcPts val="130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主要包括：程序转换概述、</a:t>
            </a:r>
            <a:r>
              <a:rPr lang="en-US" altLang="zh-CN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IA-64</a:t>
            </a: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指令系统、</a:t>
            </a:r>
            <a:r>
              <a:rPr lang="en-US" altLang="zh-CN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语言中控制语句和过程调用等机器级实现、复杂数据类型（数组、结构等）的机器级实现等。</a:t>
            </a:r>
          </a:p>
          <a:p>
            <a:pPr marL="838200" lvl="1" indent="-381000">
              <a:lnSpc>
                <a:spcPct val="100000"/>
              </a:lnSpc>
              <a:spcBef>
                <a:spcPts val="1300"/>
              </a:spcBef>
            </a:pPr>
            <a:r>
              <a:rPr lang="zh-CN" altLang="en-US" sz="2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本章所用的机器级表示主要以汇编语言形式表示为主。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979988" y="6065838"/>
            <a:ext cx="3465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采用逆向工程方法！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57018" y="435678"/>
            <a:ext cx="8597796" cy="762000"/>
          </a:xfrm>
        </p:spPr>
        <p:txBody>
          <a:bodyPr/>
          <a:lstStyle/>
          <a:p>
            <a:r>
              <a:rPr lang="en-US" dirty="0"/>
              <a:t>x86 Clones: Advanced Micro Devices (AMD)</a:t>
            </a:r>
          </a:p>
        </p:txBody>
      </p:sp>
      <p:sp>
        <p:nvSpPr>
          <p:cNvPr id="269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60655" indent="-222250" defTabSz="895350">
              <a:tabLst>
                <a:tab pos="2349500" algn="l"/>
              </a:tabLst>
            </a:pPr>
            <a:r>
              <a:rPr lang="en-US" dirty="0"/>
              <a:t>Historically</a:t>
            </a:r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AMD has followed just behind Intel</a:t>
            </a:r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A little bit slower, a lot cheaper</a:t>
            </a:r>
          </a:p>
          <a:p>
            <a:pPr marL="160655" indent="-222250" defTabSz="895350">
              <a:tabLst>
                <a:tab pos="2349500" algn="l"/>
              </a:tabLst>
            </a:pPr>
            <a:r>
              <a:rPr lang="en-US" dirty="0"/>
              <a:t>Then</a:t>
            </a:r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Recruited top circuit designers from Digital Equipment Corp. and other downward trending companies</a:t>
            </a:r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Built </a:t>
            </a:r>
            <a:r>
              <a:rPr lang="en-US" dirty="0" err="1"/>
              <a:t>Opteron</a:t>
            </a:r>
            <a:r>
              <a:rPr lang="en-US" dirty="0"/>
              <a:t>: tough competitor to Pentium 4</a:t>
            </a:r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Developed x86-64, their own extension to 64 bits</a:t>
            </a:r>
          </a:p>
          <a:p>
            <a:pPr marL="40005" indent="-165100" defTabSz="895350">
              <a:tabLst>
                <a:tab pos="2349500" algn="l"/>
              </a:tabLst>
            </a:pPr>
            <a:r>
              <a:rPr lang="en-US" dirty="0"/>
              <a:t> Recent Years</a:t>
            </a:r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Intel got its act together</a:t>
            </a:r>
          </a:p>
          <a:p>
            <a:pPr marL="840105" lvl="2" indent="-165100" defTabSz="895350">
              <a:tabLst>
                <a:tab pos="2349500" algn="l"/>
              </a:tabLst>
            </a:pPr>
            <a:r>
              <a:rPr lang="en-US" dirty="0"/>
              <a:t>Leads the world in semiconductor technology</a:t>
            </a:r>
          </a:p>
          <a:p>
            <a:pPr marL="440055" lvl="1" indent="-165100" defTabSz="895350">
              <a:tabLst>
                <a:tab pos="2349500" algn="l"/>
              </a:tabLst>
            </a:pPr>
            <a:r>
              <a:rPr lang="en-US" dirty="0"/>
              <a:t>AMD has fallen behind</a:t>
            </a:r>
          </a:p>
          <a:p>
            <a:pPr marL="840105" lvl="2" indent="-165100" defTabSz="895350">
              <a:tabLst>
                <a:tab pos="2349500" algn="l"/>
              </a:tabLst>
            </a:pPr>
            <a:r>
              <a:rPr lang="en-US" dirty="0"/>
              <a:t>Relies on external semiconductor manufacturer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Intel’s 64-Bit History</a:t>
            </a: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1200150"/>
            <a:ext cx="7896225" cy="4972050"/>
          </a:xfrm>
        </p:spPr>
        <p:txBody>
          <a:bodyPr/>
          <a:lstStyle/>
          <a:p>
            <a:r>
              <a:rPr lang="en-US" dirty="0"/>
              <a:t>2001: Intel Attempts Radical Shift from IA32 to IA64</a:t>
            </a:r>
          </a:p>
          <a:p>
            <a:pPr lvl="1"/>
            <a:r>
              <a:rPr lang="en-US" dirty="0"/>
              <a:t>Totally different architecture (Itanium)</a:t>
            </a:r>
          </a:p>
          <a:p>
            <a:pPr lvl="1"/>
            <a:r>
              <a:rPr lang="en-US" dirty="0"/>
              <a:t>Executes IA32 code only as legacy</a:t>
            </a:r>
          </a:p>
          <a:p>
            <a:pPr lvl="1"/>
            <a:r>
              <a:rPr lang="en-US" dirty="0"/>
              <a:t>Performance disappointing</a:t>
            </a:r>
          </a:p>
          <a:p>
            <a:r>
              <a:rPr lang="en-US" dirty="0"/>
              <a:t>2003: AMD Steps in with Evolutionary Solution</a:t>
            </a:r>
          </a:p>
          <a:p>
            <a:pPr lvl="1"/>
            <a:r>
              <a:rPr lang="en-US" dirty="0"/>
              <a:t>x86-64 (now called “AMD64”)</a:t>
            </a:r>
          </a:p>
          <a:p>
            <a:r>
              <a:rPr lang="en-US" dirty="0"/>
              <a:t>Intel Felt Obligated to Focus on IA64</a:t>
            </a:r>
          </a:p>
          <a:p>
            <a:pPr lvl="1"/>
            <a:r>
              <a:rPr lang="en-US" dirty="0"/>
              <a:t>Hard to admit mistake or that AMD is better</a:t>
            </a:r>
          </a:p>
          <a:p>
            <a:r>
              <a:rPr lang="en-US" dirty="0"/>
              <a:t>2004: Intel Announces EM64T extension to IA32</a:t>
            </a:r>
          </a:p>
          <a:p>
            <a:pPr lvl="1"/>
            <a:r>
              <a:rPr lang="en-US" dirty="0"/>
              <a:t>Extended Memory 64-bit Technology</a:t>
            </a:r>
          </a:p>
          <a:p>
            <a:pPr lvl="1"/>
            <a:r>
              <a:rPr lang="en-US" dirty="0"/>
              <a:t>Almost identical to x86-64!</a:t>
            </a:r>
          </a:p>
          <a:p>
            <a:r>
              <a:rPr lang="en-US" dirty="0"/>
              <a:t>All but low-end x86 processors support x86-64</a:t>
            </a:r>
          </a:p>
          <a:p>
            <a:pPr lvl="1"/>
            <a:r>
              <a:rPr lang="en-US" dirty="0"/>
              <a:t>But, lots of code still runs in 32-bit mode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870" y="435610"/>
            <a:ext cx="8097520" cy="762000"/>
          </a:xfrm>
        </p:spPr>
        <p:txBody>
          <a:bodyPr/>
          <a:lstStyle/>
          <a:p>
            <a:r>
              <a:rPr lang="en-US" dirty="0">
                <a:sym typeface="+mn-ea"/>
              </a:rPr>
              <a:t>History of processors and architectures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About processors</a:t>
            </a:r>
            <a:endParaRPr lang="zh-CN" altLang="en-US"/>
          </a:p>
          <a:p>
            <a:r>
              <a:rPr lang="en-US" altLang="zh-CN"/>
              <a:t>Intel processors</a:t>
            </a:r>
          </a:p>
          <a:p>
            <a:r>
              <a:rPr lang="en-US" altLang="zh-CN">
                <a:solidFill>
                  <a:srgbClr val="FF0000"/>
                </a:solidFill>
              </a:rPr>
              <a:t>Arm and Huawei processors</a:t>
            </a:r>
            <a:endParaRPr lang="en-US" altLang="zh-CN"/>
          </a:p>
          <a:p>
            <a:r>
              <a:rPr lang="en-US" altLang="zh-CN"/>
              <a:t>Apple processors</a:t>
            </a:r>
          </a:p>
          <a:p>
            <a:r>
              <a:rPr lang="en-US" altLang="zh-CN">
                <a:sym typeface="+mn-ea"/>
              </a:rPr>
              <a:t>TaihuLight processors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18" y="235653"/>
            <a:ext cx="7592093" cy="762000"/>
          </a:xfrm>
        </p:spPr>
        <p:txBody>
          <a:bodyPr/>
          <a:lstStyle/>
          <a:p>
            <a:r>
              <a:rPr lang="en-US" altLang="zh-CN"/>
              <a:t>Arm</a:t>
            </a:r>
            <a:r>
              <a:rPr lang="zh-CN" altLang="en-US"/>
              <a:t>公司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0185" y="997585"/>
            <a:ext cx="8791575" cy="4972050"/>
          </a:xfrm>
        </p:spPr>
        <p:txBody>
          <a:bodyPr/>
          <a:lstStyle/>
          <a:p>
            <a:r>
              <a:rPr lang="zh-CN" altLang="en-US" sz="2000"/>
              <a:t>英国ARM公司是全球领先的半导体知识产权（IP）提供商。</a:t>
            </a:r>
          </a:p>
          <a:p>
            <a:pPr lvl="1"/>
            <a:r>
              <a:rPr lang="zh-CN" altLang="en-US" sz="1800"/>
              <a:t>全世界超过</a:t>
            </a:r>
            <a:r>
              <a:rPr lang="zh-CN" altLang="en-US" sz="1800" b="1">
                <a:solidFill>
                  <a:srgbClr val="FF0000"/>
                </a:solidFill>
              </a:rPr>
              <a:t>95%</a:t>
            </a:r>
            <a:r>
              <a:rPr lang="zh-CN" altLang="en-US" sz="1800"/>
              <a:t>的智能手机和平板电脑都采用ARM架构。</a:t>
            </a:r>
          </a:p>
          <a:p>
            <a:pPr lvl="1"/>
            <a:r>
              <a:rPr lang="zh-CN" altLang="en-US" sz="1800"/>
              <a:t>2014年基于ARM技术的全年全球出货量是120亿颗，从诞生到现在为止基于ARM技术的芯片有600亿颗。</a:t>
            </a:r>
          </a:p>
          <a:p>
            <a:pPr lvl="1"/>
            <a:r>
              <a:rPr lang="zh-CN" altLang="en-US" sz="1800">
                <a:sym typeface="+mn-ea"/>
              </a:rPr>
              <a:t>ARM设计了大量高性价比、耗能低的RISC处理器、相关技术及软件。</a:t>
            </a:r>
            <a:r>
              <a:rPr lang="zh-CN" altLang="en-US" sz="1800"/>
              <a:t>技术具有性能高、成本低和能耗省的特点。在智能机、平板电脑、嵌入控制、多媒体数字等处理器领域拥有主导地位。</a:t>
            </a:r>
          </a:p>
          <a:p>
            <a:r>
              <a:rPr lang="zh-CN" altLang="en-US" sz="2000"/>
              <a:t>2016年7月18日，日本软银</a:t>
            </a:r>
            <a:r>
              <a:rPr lang="en-US" altLang="zh-CN" sz="2000"/>
              <a:t>Softbank</a:t>
            </a:r>
            <a:r>
              <a:rPr lang="zh-CN" altLang="en-US" sz="2000"/>
              <a:t>（韩裔</a:t>
            </a:r>
            <a:r>
              <a:rPr lang="zh-CN" altLang="en-US" sz="2000">
                <a:sym typeface="+mn-ea"/>
              </a:rPr>
              <a:t>日本人</a:t>
            </a:r>
            <a:r>
              <a:rPr lang="zh-CN" altLang="en-US" sz="2000"/>
              <a:t>：孙正义，祖籍福建）同意以234亿英镑（约合310亿美元）的价格收购英国芯片设计公司ARM</a:t>
            </a:r>
          </a:p>
          <a:p>
            <a:r>
              <a:rPr lang="zh-CN" altLang="en-US" sz="2000"/>
              <a:t>英伟达于2020年9月宣布斥资400亿美元从日本软银集团手中收购Arm，并预计可能在18个月内完成交易。</a:t>
            </a:r>
          </a:p>
          <a:p>
            <a:pPr lvl="1"/>
            <a:r>
              <a:rPr lang="zh-CN" altLang="en-US" sz="1800">
                <a:sym typeface="+mn-ea"/>
              </a:rPr>
              <a:t>英伟达</a:t>
            </a:r>
            <a:r>
              <a:rPr lang="zh-CN" altLang="en-US" sz="1800"/>
              <a:t>在GPU领域是霸主，产品涉及到计算机图形、数据中心、汽车和人工智能相关的芯片，收购能够补齐在</a:t>
            </a:r>
            <a:r>
              <a:rPr lang="zh-CN" altLang="en-US" sz="1800">
                <a:sym typeface="+mn-ea"/>
              </a:rPr>
              <a:t>移动芯片领域</a:t>
            </a:r>
            <a:r>
              <a:rPr lang="zh-CN" altLang="en-US" sz="1800"/>
              <a:t>短板，一旦完成将是脱胎换骨的蜕变。</a:t>
            </a:r>
          </a:p>
          <a:p>
            <a:pPr lvl="1"/>
            <a:r>
              <a:rPr lang="zh-CN" altLang="en-US" sz="1800"/>
              <a:t>英伟达还要面临来自英国、欧盟、美国和中国的监管机构审核。截至目前，上述监管机构尚未有宣布已经同意这笔交易的。</a:t>
            </a:r>
          </a:p>
          <a:p>
            <a:pPr lvl="1"/>
            <a:r>
              <a:rPr lang="zh-CN" altLang="en-US" sz="1800"/>
              <a:t>双方的预期最后收购期限在2022年3月，最多延长至2022年9月。收购没有完成，任何一方都可以选择退出，且英伟达必须向Arm公司支付12.5亿美元赔偿金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18" y="235653"/>
            <a:ext cx="7592093" cy="762000"/>
          </a:xfrm>
        </p:spPr>
        <p:txBody>
          <a:bodyPr/>
          <a:lstStyle/>
          <a:p>
            <a:r>
              <a:rPr lang="en-US" altLang="zh-CN"/>
              <a:t>Arm</a:t>
            </a:r>
            <a:r>
              <a:rPr lang="zh-CN" altLang="en-US"/>
              <a:t>公司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0185" y="997585"/>
            <a:ext cx="8791575" cy="4972050"/>
          </a:xfrm>
        </p:spPr>
        <p:txBody>
          <a:bodyPr/>
          <a:lstStyle/>
          <a:p>
            <a:r>
              <a:rPr lang="zh-CN" altLang="en-US" sz="2000"/>
              <a:t>英国ARM公司是全球领先的半导体知识产权（IP）提供商。</a:t>
            </a:r>
          </a:p>
          <a:p>
            <a:pPr lvl="1"/>
            <a:r>
              <a:rPr lang="zh-CN" altLang="en-US" sz="1800"/>
              <a:t>全世界超过</a:t>
            </a:r>
            <a:r>
              <a:rPr lang="zh-CN" altLang="en-US" sz="1800" b="1">
                <a:solidFill>
                  <a:srgbClr val="FF0000"/>
                </a:solidFill>
              </a:rPr>
              <a:t>95%</a:t>
            </a:r>
            <a:r>
              <a:rPr lang="zh-CN" altLang="en-US" sz="1800"/>
              <a:t>的智能手机和平板电脑都采用ARM架构。</a:t>
            </a:r>
          </a:p>
          <a:p>
            <a:pPr lvl="1"/>
            <a:r>
              <a:rPr lang="zh-CN" altLang="en-US" sz="1800"/>
              <a:t>2014年基于ARM技术的全年全球出货量是120亿颗，从诞生到现在为止基于ARM技术的芯片有600亿颗。</a:t>
            </a:r>
          </a:p>
          <a:p>
            <a:pPr lvl="1"/>
            <a:r>
              <a:rPr lang="zh-CN" altLang="en-US" sz="1800">
                <a:sym typeface="+mn-ea"/>
              </a:rPr>
              <a:t>ARM设计了大量高性价比、耗能低的RISC处理器、相关技术及软件。</a:t>
            </a:r>
            <a:r>
              <a:rPr lang="zh-CN" altLang="en-US" sz="1800"/>
              <a:t>技术具有性能高、成本低和能耗省的特点。在智能机、平板电脑、嵌入控制、多媒体数字等处理器领域拥有主导地位。</a:t>
            </a:r>
          </a:p>
          <a:p>
            <a:r>
              <a:rPr lang="zh-CN" altLang="en-US" sz="2000"/>
              <a:t>2016年7月18日，日本软银</a:t>
            </a:r>
            <a:r>
              <a:rPr lang="en-US" altLang="zh-CN" sz="2000"/>
              <a:t>Softbank</a:t>
            </a:r>
            <a:r>
              <a:rPr lang="zh-CN" altLang="en-US" sz="2000"/>
              <a:t>（韩裔</a:t>
            </a:r>
            <a:r>
              <a:rPr lang="zh-CN" altLang="en-US" sz="2000">
                <a:sym typeface="+mn-ea"/>
              </a:rPr>
              <a:t>日本人</a:t>
            </a:r>
            <a:r>
              <a:rPr lang="zh-CN" altLang="en-US" sz="2000"/>
              <a:t>：孙正义，祖籍福建）同意以234亿英镑（约合310亿美元）的价格收购英国芯片设计公司ARM</a:t>
            </a:r>
          </a:p>
          <a:p>
            <a:r>
              <a:rPr lang="zh-CN" altLang="en-US" sz="2000"/>
              <a:t>英伟达于2020年9月宣布斥资400亿美元从日本软银集团手中收购Arm，并预计可能在18个月内完成交易。</a:t>
            </a:r>
          </a:p>
          <a:p>
            <a:pPr lvl="1"/>
            <a:r>
              <a:rPr lang="zh-CN" altLang="en-US" sz="1800">
                <a:sym typeface="+mn-ea"/>
              </a:rPr>
              <a:t>英伟达</a:t>
            </a:r>
            <a:r>
              <a:rPr lang="zh-CN" altLang="en-US" sz="1800"/>
              <a:t>在GPU领域是霸主，产品涉及到计算机图形、数据中心、汽车和人工智能相关的芯片，收购能够补齐在</a:t>
            </a:r>
            <a:r>
              <a:rPr lang="zh-CN" altLang="en-US" sz="1800">
                <a:sym typeface="+mn-ea"/>
              </a:rPr>
              <a:t>移动芯片领域</a:t>
            </a:r>
            <a:r>
              <a:rPr lang="zh-CN" altLang="en-US" sz="1800"/>
              <a:t>短板，一旦完成将是脱胎换骨的蜕变。</a:t>
            </a:r>
          </a:p>
          <a:p>
            <a:pPr lvl="1"/>
            <a:r>
              <a:rPr lang="zh-CN" altLang="en-US" sz="1800"/>
              <a:t>英伟达还要面临来自英国、欧盟、美国和中国的监管机构审核。截至目前，上述监管机构尚未有宣布已经同意这笔交易的。</a:t>
            </a:r>
          </a:p>
          <a:p>
            <a:pPr lvl="1"/>
            <a:r>
              <a:rPr lang="zh-CN" altLang="en-US" sz="1800"/>
              <a:t>双方的预期最后收购期限在2022年3月，最多延长至2022年9月。收购没有完成，任何一方都可以选择退出，且英伟达必须向Arm公司支付12.5亿美元赔偿金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23240" y="3806190"/>
            <a:ext cx="8602345" cy="31381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>
                <a:latin typeface="Calibri" panose="020F0502020204030204" pitchFamily="34" charset="0"/>
              </a:rPr>
              <a:t>日本软银集团首席执行官孙正义进行过诸多投资，如阿里巴巴、雅虎（</a:t>
            </a:r>
            <a:r>
              <a:rPr lang="en-US" altLang="zh-CN" sz="1800" dirty="0" smtClean="0">
                <a:latin typeface="Calibri" panose="020F0502020204030204" pitchFamily="34" charset="0"/>
              </a:rPr>
              <a:t>94</a:t>
            </a:r>
            <a:r>
              <a:rPr lang="zh-CN" altLang="en-US" sz="1800" dirty="0" smtClean="0">
                <a:latin typeface="Calibri" panose="020F0502020204030204" pitchFamily="34" charset="0"/>
              </a:rPr>
              <a:t>年投资</a:t>
            </a:r>
            <a:r>
              <a:rPr lang="en-US" altLang="zh-CN" sz="1800" dirty="0" smtClean="0">
                <a:latin typeface="Calibri" panose="020F0502020204030204" pitchFamily="34" charset="0"/>
              </a:rPr>
              <a:t>1</a:t>
            </a:r>
            <a:r>
              <a:rPr lang="zh-CN" altLang="en-US" sz="1800" dirty="0" smtClean="0">
                <a:latin typeface="Calibri" panose="020F0502020204030204" pitchFamily="34" charset="0"/>
              </a:rPr>
              <a:t>亿美元，</a:t>
            </a:r>
            <a:r>
              <a:rPr lang="en-US" altLang="zh-CN" sz="1800" dirty="0" smtClean="0">
                <a:latin typeface="Calibri" panose="020F0502020204030204" pitchFamily="34" charset="0"/>
              </a:rPr>
              <a:t>1996</a:t>
            </a:r>
            <a:r>
              <a:rPr lang="zh-CN" altLang="en-US" sz="1800" dirty="0" smtClean="0">
                <a:latin typeface="Calibri" panose="020F0502020204030204" pitchFamily="34" charset="0"/>
              </a:rPr>
              <a:t>年上市，</a:t>
            </a:r>
            <a:r>
              <a:rPr lang="en-US" altLang="zh-CN" sz="1800" dirty="0" smtClean="0">
                <a:latin typeface="Calibri" panose="020F0502020204030204" pitchFamily="34" charset="0"/>
              </a:rPr>
              <a:t>42</a:t>
            </a:r>
            <a:r>
              <a:rPr lang="zh-CN" altLang="en-US" sz="1800" dirty="0" smtClean="0">
                <a:latin typeface="Calibri" panose="020F0502020204030204" pitchFamily="34" charset="0"/>
              </a:rPr>
              <a:t>岁成为世界首富）、滴滴、贝壳找房等。截至</a:t>
            </a:r>
            <a:r>
              <a:rPr lang="en-US" altLang="zh-CN" sz="1800" dirty="0" smtClean="0">
                <a:latin typeface="Calibri" panose="020F0502020204030204" pitchFamily="34" charset="0"/>
              </a:rPr>
              <a:t>2021</a:t>
            </a:r>
            <a:r>
              <a:rPr lang="zh-CN" altLang="en-US" sz="1800" dirty="0" smtClean="0">
                <a:latin typeface="Calibri" panose="020F0502020204030204" pitchFamily="34" charset="0"/>
              </a:rPr>
              <a:t>年6月，软银的净资产价值为2390亿美元。软银集团一共投资了800多家公司，成功的上市企业有40余家，成功率为5%左右。</a:t>
            </a:r>
          </a:p>
          <a:p>
            <a:pPr algn="l"/>
            <a:r>
              <a:rPr lang="zh-CN" altLang="en-US" sz="1800" dirty="0" smtClean="0">
                <a:latin typeface="Calibri" panose="020F0502020204030204" pitchFamily="34" charset="0"/>
              </a:rPr>
              <a:t>2000年</a:t>
            </a:r>
            <a:r>
              <a:rPr lang="en-US" altLang="zh-CN" sz="1800" dirty="0" smtClean="0">
                <a:latin typeface="Calibri" panose="020F0502020204030204" pitchFamily="34" charset="0"/>
              </a:rPr>
              <a:t>“</a:t>
            </a:r>
            <a:r>
              <a:rPr lang="zh-CN" altLang="en-US" sz="1800" dirty="0" smtClean="0">
                <a:latin typeface="Calibri" panose="020F0502020204030204" pitchFamily="34" charset="0"/>
              </a:rPr>
              <a:t>马云6分钟拿下孙正义2000万美元投资</a:t>
            </a:r>
            <a:r>
              <a:rPr lang="en-US" altLang="zh-CN" sz="1800" dirty="0" smtClean="0">
                <a:latin typeface="Calibri" panose="020F0502020204030204" pitchFamily="34" charset="0"/>
              </a:rPr>
              <a:t>”</a:t>
            </a:r>
            <a:r>
              <a:rPr lang="zh-CN" altLang="en-US" sz="1800" dirty="0" smtClean="0">
                <a:latin typeface="Calibri" panose="020F0502020204030204" pitchFamily="34" charset="0"/>
              </a:rPr>
              <a:t>成为了创投界广为流传的一段佳话。</a:t>
            </a:r>
          </a:p>
          <a:p>
            <a:pPr algn="l"/>
            <a:r>
              <a:rPr lang="zh-CN" altLang="en-US" sz="1800" dirty="0" smtClean="0">
                <a:latin typeface="Calibri" panose="020F0502020204030204" pitchFamily="34" charset="0"/>
                <a:sym typeface="+mn-ea"/>
              </a:rPr>
              <a:t>2014年阿里巴巴在纽约交易所上市时，日本软银所持有股份价值翻了约2900倍。</a:t>
            </a:r>
          </a:p>
          <a:p>
            <a:pPr algn="l"/>
            <a:r>
              <a:rPr lang="zh-CN" altLang="en-US" sz="1800" dirty="0" smtClean="0">
                <a:latin typeface="Calibri" panose="020F0502020204030204" pitchFamily="34" charset="0"/>
              </a:rPr>
              <a:t>到2020年7月，孙正义已经陆续从阿里套现了137亿美元。如今阿里巴巴的市值已经超过5500亿美元，孙正义旗下的软银集团依然是阿里巴巴最大的股东，持有阿里巴巴24.9%的股份，价值</a:t>
            </a:r>
            <a:r>
              <a:rPr lang="en-US" altLang="zh-CN" sz="1800" dirty="0" smtClean="0">
                <a:latin typeface="Calibri" panose="020F0502020204030204" pitchFamily="34" charset="0"/>
              </a:rPr>
              <a:t>1300</a:t>
            </a:r>
            <a:r>
              <a:rPr lang="zh-CN" altLang="en-US" sz="1800" dirty="0" smtClean="0">
                <a:latin typeface="Calibri" panose="020F0502020204030204" pitchFamily="34" charset="0"/>
              </a:rPr>
              <a:t>亿美元。</a:t>
            </a:r>
          </a:p>
          <a:p>
            <a:pPr algn="l"/>
            <a:r>
              <a:rPr lang="zh-CN" altLang="en-US" sz="1800" dirty="0" smtClean="0">
                <a:latin typeface="Calibri" panose="020F0502020204030204" pitchFamily="34" charset="0"/>
              </a:rPr>
              <a:t>错过：</a:t>
            </a:r>
            <a:r>
              <a:rPr lang="en-US" altLang="zh-CN" sz="1800" dirty="0" smtClean="0">
                <a:latin typeface="Calibri" panose="020F0502020204030204" pitchFamily="34" charset="0"/>
              </a:rPr>
              <a:t>1</a:t>
            </a:r>
            <a:r>
              <a:rPr lang="zh-CN" altLang="en-US" sz="1800" dirty="0" smtClean="0">
                <a:latin typeface="Calibri" panose="020F0502020204030204" pitchFamily="34" charset="0"/>
              </a:rPr>
              <a:t>亿美元收购亚马逊</a:t>
            </a:r>
            <a:r>
              <a:rPr lang="en-US" altLang="zh-CN" sz="1800" dirty="0" smtClean="0">
                <a:latin typeface="Calibri" panose="020F0502020204030204" pitchFamily="34" charset="0"/>
              </a:rPr>
              <a:t>30%</a:t>
            </a:r>
            <a:r>
              <a:rPr lang="zh-CN" altLang="en-US" sz="1800" dirty="0" smtClean="0">
                <a:latin typeface="Calibri" panose="020F0502020204030204" pitchFamily="34" charset="0"/>
              </a:rPr>
              <a:t>股份（差额</a:t>
            </a:r>
            <a:r>
              <a:rPr lang="en-US" altLang="zh-CN" sz="1800" dirty="0" smtClean="0">
                <a:latin typeface="Calibri" panose="020F0502020204030204" pitchFamily="34" charset="0"/>
              </a:rPr>
              <a:t>3000</a:t>
            </a:r>
            <a:r>
              <a:rPr lang="zh-CN" altLang="en-US" sz="1800" dirty="0" smtClean="0">
                <a:latin typeface="Calibri" panose="020F0502020204030204" pitchFamily="34" charset="0"/>
              </a:rPr>
              <a:t>万），如今亚马逊的市值早已超过了1.8万亿美元，如果成功，升值</a:t>
            </a:r>
            <a:r>
              <a:rPr lang="en-US" altLang="zh-CN" sz="1800" dirty="0" smtClean="0">
                <a:latin typeface="Calibri" panose="020F0502020204030204" pitchFamily="34" charset="0"/>
              </a:rPr>
              <a:t>4000</a:t>
            </a:r>
            <a:r>
              <a:rPr lang="zh-CN" altLang="en-US" sz="1800" dirty="0" smtClean="0">
                <a:latin typeface="Calibri" panose="020F0502020204030204" pitchFamily="34" charset="0"/>
              </a:rPr>
              <a:t>倍，仍然是首富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5" grpId="2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Arm processor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ARM处理器是英国Acorn有限公司设计的低功耗成本的第一款RISC微处理器。全称为Advanced RISC Machine。ARM处理器本身是32位设计，但也配备16位指令集，一般来讲比等价32位代码节省达35%，却能保留32位系统的所有优势。</a:t>
            </a:r>
          </a:p>
          <a:p>
            <a:r>
              <a:rPr lang="zh-CN" altLang="en-US"/>
              <a:t>ARM处理器的三大特点是：耗电少功能强、16位/32位双指令集和合作伙伴众多。</a:t>
            </a:r>
          </a:p>
          <a:p>
            <a:pPr lvl="1"/>
            <a:r>
              <a:rPr lang="zh-CN" altLang="en-US"/>
              <a:t>体积小、低功耗、低成本、高性能；</a:t>
            </a:r>
          </a:p>
          <a:p>
            <a:pPr lvl="1"/>
            <a:r>
              <a:rPr lang="zh-CN" altLang="en-US"/>
              <a:t>支持Thumb（16位）/ARM（32位）双指令集，能很好的兼容8位/16位器件；</a:t>
            </a:r>
          </a:p>
          <a:p>
            <a:pPr lvl="1"/>
            <a:r>
              <a:rPr lang="zh-CN" altLang="en-US"/>
              <a:t>大量使用寄存器，指令执行速度更快；</a:t>
            </a:r>
          </a:p>
          <a:p>
            <a:pPr lvl="1"/>
            <a:r>
              <a:rPr lang="zh-CN" altLang="en-US"/>
              <a:t>大多数数据操作都在寄存器中完成；</a:t>
            </a:r>
          </a:p>
          <a:p>
            <a:pPr lvl="1"/>
            <a:r>
              <a:rPr lang="zh-CN" altLang="en-US"/>
              <a:t>寻址方式灵活简单，执行效率高；</a:t>
            </a:r>
          </a:p>
          <a:p>
            <a:pPr lvl="1"/>
            <a:r>
              <a:rPr lang="zh-CN" altLang="en-US"/>
              <a:t>指令长度固定。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ARM</a:t>
            </a:r>
            <a:r>
              <a:rPr lang="zh-CN" altLang="en-US" dirty="0"/>
              <a:t>架构发展史 </a:t>
            </a:r>
            <a:r>
              <a:rPr lang="en-US" altLang="zh-CN" dirty="0"/>
              <a:t>(1)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14868" y="1849500"/>
          <a:ext cx="6479480" cy="315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0194"/>
                <a:gridCol w="5639286"/>
              </a:tblGrid>
              <a:tr h="351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架构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处理器家族</a:t>
                      </a: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10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ARMv1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ARM1</a:t>
                      </a: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1000"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ARMv2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ARM2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ARM3</a:t>
                      </a:r>
                      <a:endParaRPr lang="zh-CN" altLang="en-US" sz="1600" dirty="0">
                        <a:solidFill>
                          <a:srgbClr val="C7000B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10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ARMv3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ARM6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chemeClr val="accent5"/>
                          </a:solidFill>
                        </a:rPr>
                        <a:t>ARM7</a:t>
                      </a:r>
                      <a:endParaRPr lang="zh-CN" altLang="en-US" sz="1600" dirty="0">
                        <a:solidFill>
                          <a:schemeClr val="accent5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10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ARMv4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accent5"/>
                          </a:solidFill>
                        </a:rPr>
                        <a:t>Strong ARM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chemeClr val="accent5"/>
                          </a:solidFill>
                        </a:rPr>
                        <a:t>ARM7</a:t>
                      </a:r>
                      <a:r>
                        <a:rPr lang="en-US" altLang="zh-CN" sz="1600" dirty="0"/>
                        <a:t>TDMI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chemeClr val="accent5"/>
                          </a:solidFill>
                        </a:rPr>
                        <a:t>ARM9</a:t>
                      </a:r>
                      <a:r>
                        <a:rPr lang="en-US" altLang="zh-CN" sz="1600" dirty="0"/>
                        <a:t>TDMI</a:t>
                      </a:r>
                      <a:endParaRPr lang="zh-CN" altLang="en-US" sz="1600" dirty="0"/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10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ARMv5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ARM7EJ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ARM9E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ARM10E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chemeClr val="accent5"/>
                          </a:solidFill>
                        </a:rPr>
                        <a:t>Xscale</a:t>
                      </a:r>
                      <a:endParaRPr lang="zh-CN" altLang="en-US" sz="1600" dirty="0">
                        <a:solidFill>
                          <a:schemeClr val="accent5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10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ARMv6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ARM11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 Cortex-M</a:t>
                      </a:r>
                      <a:endParaRPr lang="zh-CN" altLang="en-US" sz="1600" dirty="0">
                        <a:solidFill>
                          <a:srgbClr val="C7000B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10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ARMv7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 Cortex-A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 Cortex-M</a:t>
                      </a:r>
                      <a:r>
                        <a:rPr lang="zh-CN" altLang="en-US" sz="1600" dirty="0"/>
                        <a:t>、</a:t>
                      </a:r>
                      <a:r>
                        <a:rPr lang="en-US" altLang="zh-CN" sz="1600" dirty="0">
                          <a:solidFill>
                            <a:srgbClr val="C7000B"/>
                          </a:solidFill>
                        </a:rPr>
                        <a:t>ARM Cortex-R</a:t>
                      </a:r>
                      <a:endParaRPr lang="zh-CN" altLang="en-US" sz="1600" dirty="0">
                        <a:solidFill>
                          <a:srgbClr val="C7000B"/>
                        </a:solidFill>
                      </a:endParaRP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10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ARMv8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Cortex-A50,Cortex-A57,Cortex-A72</a:t>
                      </a:r>
                    </a:p>
                  </a:txBody>
                  <a:tcPr marL="68580" marR="68580" marT="34290" marB="3429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ARM</a:t>
            </a:r>
            <a:r>
              <a:rPr lang="zh-CN" altLang="en-US" dirty="0"/>
              <a:t>架构发展史 </a:t>
            </a:r>
            <a:r>
              <a:rPr lang="en-US" altLang="zh-CN" dirty="0"/>
              <a:t>(2)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067521" y="1763322"/>
            <a:ext cx="6468211" cy="3656516"/>
            <a:chOff x="1385710" y="1369460"/>
            <a:chExt cx="8956665" cy="525789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710" y="1369460"/>
              <a:ext cx="8956665" cy="5257893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1828800" y="6196338"/>
              <a:ext cx="1499389" cy="283975"/>
            </a:xfrm>
            <a:prstGeom prst="rect">
              <a:avLst/>
            </a:prstGeom>
            <a:solidFill>
              <a:srgbClr val="E4E3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ARM</a:t>
            </a:r>
            <a:r>
              <a:rPr lang="zh-CN" altLang="en-US"/>
              <a:t>架构发展史 </a:t>
            </a:r>
            <a:r>
              <a:rPr lang="en-US" altLang="zh-CN"/>
              <a:t>(3)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48878" y="1599073"/>
            <a:ext cx="8046245" cy="3659854"/>
          </a:xfrm>
        </p:spPr>
        <p:txBody>
          <a:bodyPr/>
          <a:lstStyle/>
          <a:p>
            <a:pPr marL="215900" indent="-215900">
              <a:lnSpc>
                <a:spcPct val="180000"/>
              </a:lnSpc>
              <a:spcBef>
                <a:spcPts val="450"/>
              </a:spcBef>
              <a:buSzPct val="60000"/>
            </a:pPr>
            <a:r>
              <a:rPr lang="zh-CN" altLang="en-US" sz="2000" dirty="0"/>
              <a:t>从</a:t>
            </a:r>
            <a:r>
              <a:rPr lang="en-US" altLang="zh-CN" sz="2000" dirty="0"/>
              <a:t>ARMv7(Arm11</a:t>
            </a:r>
            <a:r>
              <a:rPr lang="zh-CN" altLang="en-US" sz="2000" dirty="0"/>
              <a:t>之后</a:t>
            </a:r>
            <a:r>
              <a:rPr lang="en-US" altLang="zh-CN" sz="2000" dirty="0"/>
              <a:t>)</a:t>
            </a:r>
            <a:r>
              <a:rPr lang="zh-CN" altLang="en-US" sz="2000" dirty="0"/>
              <a:t>开始，</a:t>
            </a:r>
            <a:r>
              <a:rPr lang="en-US" altLang="zh-CN" sz="2000" dirty="0"/>
              <a:t>CPU</a:t>
            </a:r>
            <a:r>
              <a:rPr lang="zh-CN" altLang="en-US" sz="2000" dirty="0"/>
              <a:t>命名为</a:t>
            </a:r>
            <a:r>
              <a:rPr lang="en-US" altLang="zh-CN" sz="2000" dirty="0"/>
              <a:t>Cortex</a:t>
            </a:r>
            <a:r>
              <a:rPr lang="zh-CN" altLang="en-US" sz="2000" dirty="0"/>
              <a:t>，并划分为</a:t>
            </a:r>
            <a:r>
              <a:rPr lang="en-US" altLang="zh-CN" sz="2000" dirty="0"/>
              <a:t>A</a:t>
            </a:r>
            <a:r>
              <a:rPr lang="zh-CN" altLang="en-US" sz="2000" dirty="0"/>
              <a:t>、</a:t>
            </a:r>
            <a:r>
              <a:rPr lang="en-US" altLang="zh-CN" sz="2000" dirty="0"/>
              <a:t>R</a:t>
            </a:r>
            <a:r>
              <a:rPr lang="zh-CN" altLang="en-US" sz="2000" dirty="0"/>
              <a:t>、</a:t>
            </a:r>
            <a:r>
              <a:rPr lang="en-US" altLang="zh-CN" sz="2000" dirty="0"/>
              <a:t>M</a:t>
            </a:r>
            <a:r>
              <a:rPr lang="zh-CN" altLang="en-US" sz="2000" dirty="0"/>
              <a:t>三大系列，分别为不同的市场提供服务</a:t>
            </a:r>
            <a:endParaRPr lang="en-US" altLang="zh-CN" sz="2000" dirty="0"/>
          </a:p>
          <a:p>
            <a:pPr marL="431800" lvl="1" indent="-215900">
              <a:lnSpc>
                <a:spcPct val="180000"/>
              </a:lnSpc>
              <a:spcBef>
                <a:spcPts val="450"/>
              </a:spcBef>
              <a:buSzPct val="60000"/>
            </a:pPr>
            <a:r>
              <a:rPr lang="en-US" altLang="zh-CN" sz="1800" dirty="0"/>
              <a:t>A (Application)</a:t>
            </a:r>
            <a:r>
              <a:rPr lang="zh-CN" altLang="en-US" sz="1800" dirty="0"/>
              <a:t>系列：应用型处理器，面向具有复杂软件操作系统的面向用户的应用，为手机、平板、</a:t>
            </a:r>
            <a:r>
              <a:rPr lang="en-US" altLang="zh-CN" sz="1800" dirty="0"/>
              <a:t>AP</a:t>
            </a:r>
            <a:r>
              <a:rPr lang="zh-CN" altLang="en-US" sz="1800" dirty="0"/>
              <a:t>等终端设备提供全方位的解决方案；</a:t>
            </a:r>
            <a:endParaRPr lang="en-US" altLang="zh-CN" sz="1800" dirty="0"/>
          </a:p>
          <a:p>
            <a:pPr marL="431800" lvl="1" indent="-215900">
              <a:lnSpc>
                <a:spcPct val="180000"/>
              </a:lnSpc>
              <a:spcBef>
                <a:spcPts val="450"/>
              </a:spcBef>
              <a:buSzPct val="60000"/>
            </a:pPr>
            <a:r>
              <a:rPr lang="en-US" altLang="zh-CN" sz="1800" dirty="0"/>
              <a:t>R (Real-Time)</a:t>
            </a:r>
            <a:r>
              <a:rPr lang="zh-CN" altLang="en-US" sz="1800" dirty="0"/>
              <a:t>系列：实时高性能处理器，为要求可靠性、高可用性、容错功能、可维护性和实时响应的嵌入式系统提供高性能计算解决方案；</a:t>
            </a:r>
            <a:endParaRPr lang="en-US" altLang="zh-CN" sz="1800" dirty="0"/>
          </a:p>
          <a:p>
            <a:pPr marL="431800" lvl="1" indent="-215900">
              <a:lnSpc>
                <a:spcPct val="180000"/>
              </a:lnSpc>
              <a:spcBef>
                <a:spcPts val="450"/>
              </a:spcBef>
              <a:buSzPct val="60000"/>
            </a:pPr>
            <a:r>
              <a:rPr lang="en-US" altLang="zh-CN" sz="1800" dirty="0"/>
              <a:t>M (Microcontroller)</a:t>
            </a:r>
            <a:r>
              <a:rPr lang="zh-CN" altLang="en-US" sz="1800" dirty="0"/>
              <a:t>系列：高能效、易于使用的处理器，主要用于通用低端，工业，消费电子领域微控制器。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ARM</a:t>
            </a:r>
            <a:r>
              <a:rPr lang="zh-CN" altLang="en-US" dirty="0"/>
              <a:t>架构发展史 </a:t>
            </a:r>
            <a:r>
              <a:rPr lang="en-US" altLang="zh-CN" dirty="0"/>
              <a:t>(4)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444" y="2196279"/>
            <a:ext cx="4061586" cy="25780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14763" t="3557" r="16054" b="12477"/>
          <a:stretch>
            <a:fillRect/>
          </a:stretch>
        </p:blipFill>
        <p:spPr>
          <a:xfrm>
            <a:off x="548879" y="2164304"/>
            <a:ext cx="3933824" cy="27624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Machine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History of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processors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architectures(05)</a:t>
            </a:r>
          </a:p>
          <a:p>
            <a:r>
              <a:rPr lang="en-US" dirty="0"/>
              <a:t>Assembly Basics: Registers, operands, move(05)</a:t>
            </a:r>
          </a:p>
          <a:p>
            <a:r>
              <a:rPr lang="en-US" dirty="0"/>
              <a:t>Arithmetic &amp; logical operations(05)</a:t>
            </a:r>
          </a:p>
          <a:p>
            <a:r>
              <a:rPr lang="en-US" dirty="0" smtClean="0">
                <a:sym typeface="+mn-ea"/>
              </a:rPr>
              <a:t>Control</a:t>
            </a:r>
            <a:r>
              <a:rPr lang="en-US" dirty="0">
                <a:sym typeface="+mn-ea"/>
              </a:rPr>
              <a:t>: Condition codes(06)</a:t>
            </a:r>
          </a:p>
          <a:p>
            <a:r>
              <a:rPr lang="en-US" dirty="0">
                <a:sym typeface="+mn-ea"/>
              </a:rPr>
              <a:t>Procedures(07)</a:t>
            </a:r>
          </a:p>
          <a:p>
            <a:r>
              <a:rPr lang="en-US" sz="2400" dirty="0">
                <a:sym typeface="+mn-ea"/>
              </a:rPr>
              <a:t>Arrays(08)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Structures(08)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Unions(08)</a:t>
            </a:r>
          </a:p>
          <a:p>
            <a:endParaRPr lang="en-US" altLang="zh-CN" sz="2400" dirty="0">
              <a:solidFill>
                <a:srgbClr val="7F7F7F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ARM</a:t>
            </a:r>
            <a:r>
              <a:rPr lang="zh-CN" altLang="en-US"/>
              <a:t>公司授权体系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48640" y="1238885"/>
            <a:ext cx="8046085" cy="4688840"/>
          </a:xfrm>
        </p:spPr>
        <p:txBody>
          <a:bodyPr/>
          <a:lstStyle/>
          <a:p>
            <a:pPr marL="215900" indent="-215900">
              <a:spcBef>
                <a:spcPts val="450"/>
              </a:spcBef>
            </a:pPr>
            <a:r>
              <a:rPr lang="en-US" altLang="zh-CN" dirty="0"/>
              <a:t>ARM</a:t>
            </a:r>
            <a:r>
              <a:rPr lang="zh-CN" altLang="en-US" dirty="0"/>
              <a:t>目前在全球拥有大约</a:t>
            </a:r>
            <a:r>
              <a:rPr lang="en-US" altLang="zh-CN" dirty="0"/>
              <a:t>1000</a:t>
            </a:r>
            <a:r>
              <a:rPr lang="zh-CN" altLang="en-US" dirty="0"/>
              <a:t>个授权合作商、</a:t>
            </a:r>
            <a:r>
              <a:rPr lang="en-US" altLang="zh-CN" dirty="0"/>
              <a:t>320</a:t>
            </a:r>
            <a:r>
              <a:rPr lang="zh-CN" altLang="en-US" dirty="0"/>
              <a:t>家伙伴，但是购买架构授权的厂家不超过</a:t>
            </a:r>
            <a:r>
              <a:rPr lang="en-US" altLang="zh-CN" dirty="0"/>
              <a:t>20</a:t>
            </a:r>
            <a:r>
              <a:rPr lang="zh-CN" altLang="en-US" dirty="0"/>
              <a:t>家，中国有华为、飞腾获得了架构授权。</a:t>
            </a:r>
          </a:p>
        </p:txBody>
      </p:sp>
      <p:sp>
        <p:nvSpPr>
          <p:cNvPr id="4" name="Rectangle 3"/>
          <p:cNvSpPr/>
          <p:nvPr/>
        </p:nvSpPr>
        <p:spPr>
          <a:xfrm>
            <a:off x="1371600" y="2908135"/>
            <a:ext cx="1916418" cy="21594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0" dirty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12713" y="4398191"/>
            <a:ext cx="3826651" cy="6824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14630" indent="-21463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0000"/>
              <a:buFont typeface="Wingdings" panose="05000000000000000000" pitchFamily="2" charset="2"/>
              <a:buChar char="l"/>
            </a:pP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只能按照</a:t>
            </a:r>
            <a:r>
              <a:rPr lang="en-US" altLang="zh-CN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ARM</a:t>
            </a: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设计好的处理器类型、在指定的代工厂进行生产。</a:t>
            </a:r>
            <a:endParaRPr lang="en-US" altLang="zh-CN" sz="1350" b="0" dirty="0">
              <a:solidFill>
                <a:prstClr val="black"/>
              </a:solidFill>
              <a:latin typeface="Huawei Sans"/>
              <a:ea typeface="方正兰亭黑简体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371600" y="4284519"/>
            <a:ext cx="1916418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71600" y="3608924"/>
            <a:ext cx="19164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54451" y="4395790"/>
            <a:ext cx="16670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处理器优化包</a:t>
            </a:r>
            <a:r>
              <a:rPr lang="en-US" altLang="zh-CN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/</a:t>
            </a: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物理</a:t>
            </a:r>
            <a:r>
              <a:rPr lang="en-US" altLang="zh-CN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IP</a:t>
            </a: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包授权（</a:t>
            </a:r>
            <a:r>
              <a:rPr lang="en-US" altLang="zh-CN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POP</a:t>
            </a: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）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96263" y="3802138"/>
            <a:ext cx="16670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处理器授权</a:t>
            </a:r>
            <a:endParaRPr lang="en-US" altLang="zh-CN" sz="1500" b="0" dirty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62534" y="3121463"/>
            <a:ext cx="16670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架构</a:t>
            </a:r>
            <a:r>
              <a:rPr lang="en-US" altLang="zh-CN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/</a:t>
            </a:r>
            <a:r>
              <a:rPr lang="zh-CN" altLang="en-US" sz="1500" b="0" dirty="0">
                <a:solidFill>
                  <a:prstClr val="white"/>
                </a:solidFill>
                <a:latin typeface="Huawei Sans"/>
                <a:ea typeface="方正兰亭黑简体"/>
              </a:rPr>
              <a:t>指令集授权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12713" y="3645103"/>
            <a:ext cx="3826651" cy="6824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14630" indent="-21463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0000"/>
              <a:buFont typeface="Wingdings" panose="05000000000000000000" pitchFamily="2" charset="2"/>
              <a:buChar char="l"/>
            </a:pP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提供</a:t>
            </a:r>
            <a:r>
              <a:rPr lang="en-US" altLang="zh-CN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RTL</a:t>
            </a: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代码，处理器的核数、缓存可以自己配置。自主设计主频、工艺、代工厂等。</a:t>
            </a:r>
            <a:endParaRPr lang="en-US" altLang="zh-CN" sz="1350" b="0" dirty="0">
              <a:solidFill>
                <a:prstClr val="black"/>
              </a:solidFill>
              <a:latin typeface="Huawei Sans"/>
              <a:ea typeface="方正兰亭黑简体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12713" y="2908136"/>
            <a:ext cx="3826651" cy="6824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14630" indent="-21463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0000"/>
              <a:buFont typeface="Wingdings" panose="05000000000000000000" pitchFamily="2" charset="2"/>
              <a:buChar char="l"/>
            </a:pP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按照所授权的架构和指令集（如</a:t>
            </a:r>
            <a:r>
              <a:rPr lang="en-US" altLang="zh-CN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ARMv8</a:t>
            </a:r>
            <a:r>
              <a:rPr lang="zh-CN" altLang="en-US" sz="1350" b="0" dirty="0">
                <a:solidFill>
                  <a:prstClr val="black"/>
                </a:solidFill>
                <a:latin typeface="Huawei Sans"/>
                <a:ea typeface="方正兰亭黑简体"/>
              </a:rPr>
              <a:t>）自行编写代码、设计芯片。</a:t>
            </a:r>
            <a:endParaRPr lang="en-US" altLang="zh-CN" sz="1350" b="0" dirty="0">
              <a:solidFill>
                <a:prstClr val="black"/>
              </a:solidFill>
              <a:latin typeface="Huawei Sans"/>
              <a:ea typeface="方正兰亭黑简体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369495" y="3185127"/>
            <a:ext cx="510739" cy="16617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367996" y="3916846"/>
            <a:ext cx="510739" cy="16617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367137" y="4571338"/>
            <a:ext cx="510739" cy="16617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white"/>
              </a:solidFill>
              <a:latin typeface="Huawei Sans"/>
              <a:ea typeface="方正兰亭黑简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0845" y="5633085"/>
            <a:ext cx="81495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 dirty="0" smtClean="0">
                <a:latin typeface="Calibri" panose="020F0502020204030204" pitchFamily="34" charset="0"/>
              </a:rPr>
              <a:t>2019年5月22日，据英国广播公司(BBC)报道，英国芯片设计商ARM指示员工停止与华为及其子公司的</a:t>
            </a:r>
            <a:r>
              <a:rPr lang="en-US" altLang="zh-CN" sz="1800" dirty="0" smtClean="0">
                <a:latin typeface="Calibri" panose="020F0502020204030204" pitchFamily="34" charset="0"/>
              </a:rPr>
              <a:t>“</a:t>
            </a:r>
            <a:r>
              <a:rPr lang="zh-CN" altLang="en-US" sz="1800" dirty="0" smtClean="0">
                <a:latin typeface="Calibri" panose="020F0502020204030204" pitchFamily="34" charset="0"/>
              </a:rPr>
              <a:t>所有有效合同</a:t>
            </a:r>
            <a:r>
              <a:rPr lang="en-US" altLang="zh-CN" sz="1800" dirty="0" smtClean="0">
                <a:latin typeface="Calibri" panose="020F0502020204030204" pitchFamily="34" charset="0"/>
              </a:rPr>
              <a:t>”</a:t>
            </a:r>
            <a:r>
              <a:rPr lang="zh-CN" altLang="en-US" sz="1800" dirty="0" smtClean="0">
                <a:latin typeface="Calibri" panose="020F0502020204030204" pitchFamily="34" charset="0"/>
              </a:rPr>
              <a:t>，以遵守最近的美国贸易限制。ARM的设计构成了全球大多数移动设备处理器的基础，其设计包含</a:t>
            </a:r>
            <a:r>
              <a:rPr lang="en-US" altLang="zh-CN" sz="1800" dirty="0" smtClean="0">
                <a:latin typeface="Calibri" panose="020F0502020204030204" pitchFamily="34" charset="0"/>
              </a:rPr>
              <a:t>“</a:t>
            </a:r>
            <a:r>
              <a:rPr lang="zh-CN" altLang="en-US" sz="1800" dirty="0" smtClean="0">
                <a:latin typeface="Calibri" panose="020F0502020204030204" pitchFamily="34" charset="0"/>
              </a:rPr>
              <a:t>美国原产技术</a:t>
            </a:r>
            <a:r>
              <a:rPr lang="en-US" altLang="zh-CN" sz="1800" dirty="0" smtClean="0">
                <a:latin typeface="Calibri" panose="020F0502020204030204" pitchFamily="34" charset="0"/>
              </a:rPr>
              <a:t>”</a:t>
            </a:r>
            <a:r>
              <a:rPr lang="zh-CN" altLang="en-US" sz="1800" dirty="0" smtClean="0">
                <a:latin typeface="Calibri" panose="020F0502020204030204" pitchFamily="34" charset="0"/>
              </a:rPr>
              <a:t>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>
            <a:spLocks noGrp="1"/>
          </p:cNvSpPr>
          <p:nvPr>
            <p:ph type="title"/>
          </p:nvPr>
        </p:nvSpPr>
        <p:spPr>
          <a:xfrm>
            <a:off x="357018" y="518228"/>
            <a:ext cx="7592093" cy="762000"/>
          </a:xfrm>
        </p:spPr>
        <p:txBody>
          <a:bodyPr/>
          <a:lstStyle/>
          <a:p>
            <a:r>
              <a:rPr lang="en-US" altLang="zh-CN"/>
              <a:t>ARM</a:t>
            </a:r>
            <a:r>
              <a:rPr lang="zh-CN" altLang="en-US"/>
              <a:t>提供更多计算核心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396875" y="1444625"/>
            <a:ext cx="7896225" cy="4972050"/>
          </a:xfrm>
        </p:spPr>
        <p:txBody>
          <a:bodyPr/>
          <a:lstStyle/>
          <a:p>
            <a:pPr marL="215900" indent="-215900">
              <a:spcBef>
                <a:spcPts val="450"/>
              </a:spcBef>
            </a:pPr>
            <a:r>
              <a:rPr lang="zh-CN" altLang="en-US" dirty="0"/>
              <a:t>工艺、主频遇到瓶颈后，开始通过增加核数的方式来提升性能；</a:t>
            </a:r>
            <a:endParaRPr lang="en-US" altLang="zh-CN" dirty="0"/>
          </a:p>
          <a:p>
            <a:pPr marL="215900" indent="-215900">
              <a:spcBef>
                <a:spcPts val="450"/>
              </a:spcBef>
            </a:pPr>
            <a:r>
              <a:rPr lang="zh-CN" altLang="en-US" dirty="0"/>
              <a:t>芯片的物理尺寸有限制，不能无限制的增加；</a:t>
            </a:r>
            <a:endParaRPr lang="en-US" altLang="zh-CN" dirty="0"/>
          </a:p>
          <a:p>
            <a:pPr marL="215900" indent="-215900">
              <a:spcBef>
                <a:spcPts val="450"/>
              </a:spcBef>
            </a:pPr>
            <a:r>
              <a:rPr lang="en-US" altLang="zh-CN" dirty="0"/>
              <a:t>ARM</a:t>
            </a:r>
            <a:r>
              <a:rPr lang="zh-CN" altLang="en-US" dirty="0"/>
              <a:t>的众核横向扩展空间优势明显。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016772" y="3936865"/>
            <a:ext cx="648000" cy="648000"/>
          </a:xfrm>
          <a:prstGeom prst="roundRect">
            <a:avLst/>
          </a:prstGeom>
          <a:solidFill>
            <a:srgbClr val="C700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b="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5719718" y="4184824"/>
            <a:ext cx="582584" cy="119374"/>
          </a:xfrm>
          <a:prstGeom prst="rightArrow">
            <a:avLst/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b="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7125715" y="4169574"/>
            <a:ext cx="582584" cy="119374"/>
          </a:xfrm>
          <a:prstGeom prst="rightArrow">
            <a:avLst/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b="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382953" y="3930437"/>
            <a:ext cx="648000" cy="648000"/>
            <a:chOff x="8598094" y="4160562"/>
            <a:chExt cx="864000" cy="885182"/>
          </a:xfrm>
        </p:grpSpPr>
        <p:sp>
          <p:nvSpPr>
            <p:cNvPr id="54" name="Rounded Rectangle 53"/>
            <p:cNvSpPr/>
            <p:nvPr/>
          </p:nvSpPr>
          <p:spPr>
            <a:xfrm>
              <a:off x="8598094" y="4160562"/>
              <a:ext cx="864000" cy="8851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55" name="Rounded Rectangle 54"/>
            <p:cNvSpPr>
              <a:spLocks noChangeAspect="1"/>
            </p:cNvSpPr>
            <p:nvPr/>
          </p:nvSpPr>
          <p:spPr>
            <a:xfrm>
              <a:off x="8707009" y="4318270"/>
              <a:ext cx="215385" cy="221296"/>
            </a:xfrm>
            <a:prstGeom prst="round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56" name="Rounded Rectangle 55"/>
            <p:cNvSpPr>
              <a:spLocks noChangeAspect="1"/>
            </p:cNvSpPr>
            <p:nvPr/>
          </p:nvSpPr>
          <p:spPr>
            <a:xfrm>
              <a:off x="9147721" y="4316313"/>
              <a:ext cx="215385" cy="221296"/>
            </a:xfrm>
            <a:prstGeom prst="round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57" name="Rounded Rectangle 56"/>
            <p:cNvSpPr>
              <a:spLocks noChangeAspect="1"/>
            </p:cNvSpPr>
            <p:nvPr/>
          </p:nvSpPr>
          <p:spPr>
            <a:xfrm>
              <a:off x="8708863" y="4646656"/>
              <a:ext cx="215385" cy="221296"/>
            </a:xfrm>
            <a:prstGeom prst="round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58" name="Rounded Rectangle 57"/>
            <p:cNvSpPr>
              <a:spLocks noChangeAspect="1"/>
            </p:cNvSpPr>
            <p:nvPr/>
          </p:nvSpPr>
          <p:spPr>
            <a:xfrm>
              <a:off x="9147721" y="4651909"/>
              <a:ext cx="215385" cy="221296"/>
            </a:xfrm>
            <a:prstGeom prst="round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016772" y="3695465"/>
            <a:ext cx="593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Lucida Sans" panose="020B0602030504020204" charset="0"/>
              </a:rPr>
              <a:t>单核</a:t>
            </a:r>
            <a:endParaRPr lang="en-US" sz="12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Lucida Sans" panose="020B060203050402020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6378711" y="3695465"/>
            <a:ext cx="593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Lucida Sans" panose="020B0602030504020204" charset="0"/>
              </a:rPr>
              <a:t>多核</a:t>
            </a:r>
            <a:endParaRPr lang="en-US" sz="12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Lucida Sans" panose="020B0602030504020204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7812755" y="3695465"/>
            <a:ext cx="593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Lucida Sans" panose="020B0602030504020204" charset="0"/>
              </a:rPr>
              <a:t>众核</a:t>
            </a:r>
            <a:endParaRPr lang="en-US" sz="12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Lucida Sans" panose="020B060203050402020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30817" y="3204696"/>
            <a:ext cx="4167662" cy="2199002"/>
            <a:chOff x="6417302" y="2236670"/>
            <a:chExt cx="4281052" cy="23006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7302" y="2236670"/>
              <a:ext cx="4281052" cy="230064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630695" y="3675772"/>
              <a:ext cx="1026171" cy="386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单个</a:t>
              </a:r>
              <a:r>
                <a:rPr lang="en-US" altLang="zh-CN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ARM</a:t>
              </a: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核面积</a:t>
              </a:r>
              <a:endParaRPr lang="en-US" altLang="zh-CN" sz="9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≈</a:t>
              </a:r>
              <a:r>
                <a:rPr lang="en-US" altLang="zh-CN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1.15mm</a:t>
              </a:r>
              <a:r>
                <a:rPr lang="en-US" altLang="zh-CN" sz="900" baseline="300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2</a:t>
              </a:r>
              <a:endParaRPr lang="zh-CN" altLang="en-US" sz="900" baseline="300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7898667" y="2473419"/>
              <a:ext cx="1332147" cy="386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单个</a:t>
              </a:r>
              <a:r>
                <a:rPr lang="en-US" altLang="zh-CN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X86</a:t>
              </a: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核面积</a:t>
              </a:r>
              <a:endParaRPr lang="en-US" altLang="zh-CN" sz="9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≈</a:t>
              </a:r>
              <a:r>
                <a:rPr lang="en-US" altLang="zh-CN" sz="9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8mm</a:t>
              </a:r>
              <a:r>
                <a:rPr lang="en-US" altLang="zh-CN" sz="900" baseline="300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2</a:t>
              </a:r>
              <a:endParaRPr lang="zh-CN" altLang="en-US" sz="900" baseline="300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801244" y="3930934"/>
            <a:ext cx="648000" cy="648000"/>
            <a:chOff x="7748545" y="5296090"/>
            <a:chExt cx="864000" cy="864000"/>
          </a:xfrm>
        </p:grpSpPr>
        <p:sp>
          <p:nvSpPr>
            <p:cNvPr id="5" name="圆角矩形 4"/>
            <p:cNvSpPr/>
            <p:nvPr/>
          </p:nvSpPr>
          <p:spPr>
            <a:xfrm>
              <a:off x="7748545" y="5296090"/>
              <a:ext cx="864000" cy="864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350" b="0">
                <a:solidFill>
                  <a:prstClr val="white"/>
                </a:solidFill>
                <a:latin typeface="Huawei Sans"/>
                <a:ea typeface="方正兰亭黑简体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804291" y="5357393"/>
              <a:ext cx="759034" cy="162600"/>
              <a:chOff x="7804291" y="5357393"/>
              <a:chExt cx="759034" cy="162600"/>
            </a:xfrm>
          </p:grpSpPr>
          <p:grpSp>
            <p:nvGrpSpPr>
              <p:cNvPr id="24" name="Group 52"/>
              <p:cNvGrpSpPr>
                <a:grpSpLocks noChangeAspect="1"/>
              </p:cNvGrpSpPr>
              <p:nvPr/>
            </p:nvGrpSpPr>
            <p:grpSpPr>
              <a:xfrm>
                <a:off x="7804291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25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26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28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29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0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31" name="Group 52"/>
              <p:cNvGrpSpPr>
                <a:grpSpLocks noChangeAspect="1"/>
              </p:cNvGrpSpPr>
              <p:nvPr/>
            </p:nvGrpSpPr>
            <p:grpSpPr>
              <a:xfrm>
                <a:off x="8003073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32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3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4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5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6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37" name="Group 52"/>
              <p:cNvGrpSpPr>
                <a:grpSpLocks noChangeAspect="1"/>
              </p:cNvGrpSpPr>
              <p:nvPr/>
            </p:nvGrpSpPr>
            <p:grpSpPr>
              <a:xfrm>
                <a:off x="8205832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38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39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0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1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2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43" name="Group 52"/>
              <p:cNvGrpSpPr>
                <a:grpSpLocks noChangeAspect="1"/>
              </p:cNvGrpSpPr>
              <p:nvPr/>
            </p:nvGrpSpPr>
            <p:grpSpPr>
              <a:xfrm>
                <a:off x="8404616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4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4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</p:grpSp>
        <p:grpSp>
          <p:nvGrpSpPr>
            <p:cNvPr id="49" name="组合 48"/>
            <p:cNvGrpSpPr/>
            <p:nvPr/>
          </p:nvGrpSpPr>
          <p:grpSpPr>
            <a:xfrm>
              <a:off x="7804291" y="5556176"/>
              <a:ext cx="759034" cy="162600"/>
              <a:chOff x="7804291" y="5357393"/>
              <a:chExt cx="759034" cy="162600"/>
            </a:xfrm>
          </p:grpSpPr>
          <p:grpSp>
            <p:nvGrpSpPr>
              <p:cNvPr id="59" name="Group 52"/>
              <p:cNvGrpSpPr>
                <a:grpSpLocks noChangeAspect="1"/>
              </p:cNvGrpSpPr>
              <p:nvPr/>
            </p:nvGrpSpPr>
            <p:grpSpPr>
              <a:xfrm>
                <a:off x="7804291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79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80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81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82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83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60" name="Group 52"/>
              <p:cNvGrpSpPr>
                <a:grpSpLocks noChangeAspect="1"/>
              </p:cNvGrpSpPr>
              <p:nvPr/>
            </p:nvGrpSpPr>
            <p:grpSpPr>
              <a:xfrm>
                <a:off x="8003073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7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62" name="Group 52"/>
              <p:cNvGrpSpPr>
                <a:grpSpLocks noChangeAspect="1"/>
              </p:cNvGrpSpPr>
              <p:nvPr/>
            </p:nvGrpSpPr>
            <p:grpSpPr>
              <a:xfrm>
                <a:off x="8205832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69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0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1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2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73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63" name="Group 52"/>
              <p:cNvGrpSpPr>
                <a:grpSpLocks noChangeAspect="1"/>
              </p:cNvGrpSpPr>
              <p:nvPr/>
            </p:nvGrpSpPr>
            <p:grpSpPr>
              <a:xfrm>
                <a:off x="8404616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6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6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6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6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6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</p:grpSp>
        <p:grpSp>
          <p:nvGrpSpPr>
            <p:cNvPr id="84" name="组合 83"/>
            <p:cNvGrpSpPr/>
            <p:nvPr/>
          </p:nvGrpSpPr>
          <p:grpSpPr>
            <a:xfrm>
              <a:off x="7804291" y="5750983"/>
              <a:ext cx="759034" cy="162600"/>
              <a:chOff x="7804291" y="5357393"/>
              <a:chExt cx="759034" cy="162600"/>
            </a:xfrm>
          </p:grpSpPr>
          <p:grpSp>
            <p:nvGrpSpPr>
              <p:cNvPr id="85" name="Group 52"/>
              <p:cNvGrpSpPr>
                <a:grpSpLocks noChangeAspect="1"/>
              </p:cNvGrpSpPr>
              <p:nvPr/>
            </p:nvGrpSpPr>
            <p:grpSpPr>
              <a:xfrm>
                <a:off x="7804291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10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86" name="Group 52"/>
              <p:cNvGrpSpPr>
                <a:grpSpLocks noChangeAspect="1"/>
              </p:cNvGrpSpPr>
              <p:nvPr/>
            </p:nvGrpSpPr>
            <p:grpSpPr>
              <a:xfrm>
                <a:off x="8003073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99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0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1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2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103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87" name="Group 52"/>
              <p:cNvGrpSpPr>
                <a:grpSpLocks noChangeAspect="1"/>
              </p:cNvGrpSpPr>
              <p:nvPr/>
            </p:nvGrpSpPr>
            <p:grpSpPr>
              <a:xfrm>
                <a:off x="8205832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94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5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6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7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8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grpSp>
            <p:nvGrpSpPr>
              <p:cNvPr id="88" name="Group 52"/>
              <p:cNvGrpSpPr>
                <a:grpSpLocks noChangeAspect="1"/>
              </p:cNvGrpSpPr>
              <p:nvPr/>
            </p:nvGrpSpPr>
            <p:grpSpPr>
              <a:xfrm>
                <a:off x="8404616" y="5357393"/>
                <a:ext cx="158709" cy="162600"/>
                <a:chOff x="3703320" y="1812035"/>
                <a:chExt cx="1069848" cy="1069848"/>
              </a:xfrm>
            </p:grpSpPr>
            <p:sp>
              <p:nvSpPr>
                <p:cNvPr id="89" name="Rounded Rectangle 53"/>
                <p:cNvSpPr/>
                <p:nvPr/>
              </p:nvSpPr>
              <p:spPr>
                <a:xfrm>
                  <a:off x="3703320" y="1812035"/>
                  <a:ext cx="1069848" cy="1069848"/>
                </a:xfrm>
                <a:prstGeom prst="roundRect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0" name="Rounded Rectangle 54"/>
                <p:cNvSpPr>
                  <a:spLocks noChangeAspect="1"/>
                </p:cNvSpPr>
                <p:nvPr/>
              </p:nvSpPr>
              <p:spPr>
                <a:xfrm>
                  <a:off x="384048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1" name="Rounded Rectangle 55"/>
                <p:cNvSpPr>
                  <a:spLocks noChangeAspect="1"/>
                </p:cNvSpPr>
                <p:nvPr/>
              </p:nvSpPr>
              <p:spPr>
                <a:xfrm>
                  <a:off x="4389120" y="1981200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2" name="Rounded Rectangle 56"/>
                <p:cNvSpPr>
                  <a:spLocks noChangeAspect="1"/>
                </p:cNvSpPr>
                <p:nvPr/>
              </p:nvSpPr>
              <p:spPr>
                <a:xfrm>
                  <a:off x="384048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  <p:sp>
              <p:nvSpPr>
                <p:cNvPr id="93" name="Rounded Rectangle 57"/>
                <p:cNvSpPr>
                  <a:spLocks noChangeAspect="1"/>
                </p:cNvSpPr>
                <p:nvPr/>
              </p:nvSpPr>
              <p:spPr>
                <a:xfrm>
                  <a:off x="4389120" y="2399538"/>
                  <a:ext cx="266700" cy="267462"/>
                </a:xfrm>
                <a:prstGeom prst="roundRect">
                  <a:avLst/>
                </a:prstGeom>
                <a:solidFill>
                  <a:srgbClr val="C700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0">
                    <a:solidFill>
                      <a:prstClr val="white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</p:grpSp>
        <p:sp>
          <p:nvSpPr>
            <p:cNvPr id="129" name="Rounded Rectangle 53"/>
            <p:cNvSpPr/>
            <p:nvPr/>
          </p:nvSpPr>
          <p:spPr>
            <a:xfrm>
              <a:off x="7804291" y="5941814"/>
              <a:ext cx="158709" cy="162600"/>
            </a:xfrm>
            <a:prstGeom prst="roundRect">
              <a:avLst/>
            </a:prstGeom>
            <a:solidFill>
              <a:srgbClr val="C7000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b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grpSp>
          <p:nvGrpSpPr>
            <p:cNvPr id="111" name="Group 52"/>
            <p:cNvGrpSpPr>
              <a:grpSpLocks noChangeAspect="1"/>
            </p:cNvGrpSpPr>
            <p:nvPr/>
          </p:nvGrpSpPr>
          <p:grpSpPr>
            <a:xfrm>
              <a:off x="8003073" y="5941814"/>
              <a:ext cx="158709" cy="162600"/>
              <a:chOff x="3703320" y="1812035"/>
              <a:chExt cx="1069848" cy="1069848"/>
            </a:xfrm>
            <a:solidFill>
              <a:srgbClr val="C00000"/>
            </a:solidFill>
          </p:grpSpPr>
          <p:sp>
            <p:nvSpPr>
              <p:cNvPr id="124" name="Rounded Rectangle 53"/>
              <p:cNvSpPr/>
              <p:nvPr/>
            </p:nvSpPr>
            <p:spPr>
              <a:xfrm>
                <a:off x="3703320" y="1812035"/>
                <a:ext cx="1069848" cy="106984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5" name="Rounded Rectangle 54"/>
              <p:cNvSpPr>
                <a:spLocks noChangeAspect="1"/>
              </p:cNvSpPr>
              <p:nvPr/>
            </p:nvSpPr>
            <p:spPr>
              <a:xfrm>
                <a:off x="384048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6" name="Rounded Rectangle 55"/>
              <p:cNvSpPr>
                <a:spLocks noChangeAspect="1"/>
              </p:cNvSpPr>
              <p:nvPr/>
            </p:nvSpPr>
            <p:spPr>
              <a:xfrm>
                <a:off x="438912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7" name="Rounded Rectangle 56"/>
              <p:cNvSpPr>
                <a:spLocks noChangeAspect="1"/>
              </p:cNvSpPr>
              <p:nvPr/>
            </p:nvSpPr>
            <p:spPr>
              <a:xfrm>
                <a:off x="384048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8" name="Rounded Rectangle 57"/>
              <p:cNvSpPr>
                <a:spLocks noChangeAspect="1"/>
              </p:cNvSpPr>
              <p:nvPr/>
            </p:nvSpPr>
            <p:spPr>
              <a:xfrm>
                <a:off x="438912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</p:grpSp>
        <p:grpSp>
          <p:nvGrpSpPr>
            <p:cNvPr id="112" name="Group 52"/>
            <p:cNvGrpSpPr>
              <a:grpSpLocks noChangeAspect="1"/>
            </p:cNvGrpSpPr>
            <p:nvPr/>
          </p:nvGrpSpPr>
          <p:grpSpPr>
            <a:xfrm>
              <a:off x="8205832" y="5941814"/>
              <a:ext cx="158709" cy="162600"/>
              <a:chOff x="3703320" y="1812035"/>
              <a:chExt cx="1069848" cy="1069848"/>
            </a:xfrm>
            <a:solidFill>
              <a:srgbClr val="C00000"/>
            </a:solidFill>
          </p:grpSpPr>
          <p:sp>
            <p:nvSpPr>
              <p:cNvPr id="119" name="Rounded Rectangle 53"/>
              <p:cNvSpPr/>
              <p:nvPr/>
            </p:nvSpPr>
            <p:spPr>
              <a:xfrm>
                <a:off x="3703320" y="1812035"/>
                <a:ext cx="1069848" cy="106984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0" name="Rounded Rectangle 54"/>
              <p:cNvSpPr>
                <a:spLocks noChangeAspect="1"/>
              </p:cNvSpPr>
              <p:nvPr/>
            </p:nvSpPr>
            <p:spPr>
              <a:xfrm>
                <a:off x="384048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1" name="Rounded Rectangle 55"/>
              <p:cNvSpPr>
                <a:spLocks noChangeAspect="1"/>
              </p:cNvSpPr>
              <p:nvPr/>
            </p:nvSpPr>
            <p:spPr>
              <a:xfrm>
                <a:off x="438912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2" name="Rounded Rectangle 56"/>
              <p:cNvSpPr>
                <a:spLocks noChangeAspect="1"/>
              </p:cNvSpPr>
              <p:nvPr/>
            </p:nvSpPr>
            <p:spPr>
              <a:xfrm>
                <a:off x="384048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23" name="Rounded Rectangle 57"/>
              <p:cNvSpPr>
                <a:spLocks noChangeAspect="1"/>
              </p:cNvSpPr>
              <p:nvPr/>
            </p:nvSpPr>
            <p:spPr>
              <a:xfrm>
                <a:off x="438912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</p:grpSp>
        <p:grpSp>
          <p:nvGrpSpPr>
            <p:cNvPr id="113" name="Group 52"/>
            <p:cNvGrpSpPr>
              <a:grpSpLocks noChangeAspect="1"/>
            </p:cNvGrpSpPr>
            <p:nvPr/>
          </p:nvGrpSpPr>
          <p:grpSpPr>
            <a:xfrm>
              <a:off x="8404616" y="5941814"/>
              <a:ext cx="158709" cy="162600"/>
              <a:chOff x="3703320" y="1812035"/>
              <a:chExt cx="1069848" cy="1069848"/>
            </a:xfrm>
            <a:solidFill>
              <a:srgbClr val="C00000"/>
            </a:solidFill>
          </p:grpSpPr>
          <p:sp>
            <p:nvSpPr>
              <p:cNvPr id="114" name="Rounded Rectangle 53"/>
              <p:cNvSpPr/>
              <p:nvPr/>
            </p:nvSpPr>
            <p:spPr>
              <a:xfrm>
                <a:off x="3703320" y="1812035"/>
                <a:ext cx="1069848" cy="106984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15" name="Rounded Rectangle 54"/>
              <p:cNvSpPr>
                <a:spLocks noChangeAspect="1"/>
              </p:cNvSpPr>
              <p:nvPr/>
            </p:nvSpPr>
            <p:spPr>
              <a:xfrm>
                <a:off x="384048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16" name="Rounded Rectangle 55"/>
              <p:cNvSpPr>
                <a:spLocks noChangeAspect="1"/>
              </p:cNvSpPr>
              <p:nvPr/>
            </p:nvSpPr>
            <p:spPr>
              <a:xfrm>
                <a:off x="4389120" y="1981200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17" name="Rounded Rectangle 56"/>
              <p:cNvSpPr>
                <a:spLocks noChangeAspect="1"/>
              </p:cNvSpPr>
              <p:nvPr/>
            </p:nvSpPr>
            <p:spPr>
              <a:xfrm>
                <a:off x="384048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18" name="Rounded Rectangle 57"/>
              <p:cNvSpPr>
                <a:spLocks noChangeAspect="1"/>
              </p:cNvSpPr>
              <p:nvPr/>
            </p:nvSpPr>
            <p:spPr>
              <a:xfrm>
                <a:off x="4389120" y="2399538"/>
                <a:ext cx="266700" cy="2674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 b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鲲鹏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sym typeface="+mn-ea"/>
              </a:rPr>
              <a:t>鲲鹏处理器是</a:t>
            </a:r>
            <a:r>
              <a:rPr lang="zh-CN" altLang="zh-CN" sz="2000" dirty="0">
                <a:sym typeface="+mn-ea"/>
              </a:rPr>
              <a:t>面向</a:t>
            </a:r>
            <a:r>
              <a:rPr lang="en-US" altLang="zh-CN" sz="2000" dirty="0">
                <a:sym typeface="+mn-ea"/>
              </a:rPr>
              <a:t>ICT</a:t>
            </a:r>
            <a:r>
              <a:rPr lang="zh-CN" altLang="zh-CN" sz="2000" dirty="0">
                <a:sym typeface="+mn-ea"/>
              </a:rPr>
              <a:t>领域兼容</a:t>
            </a:r>
            <a:r>
              <a:rPr lang="en-US" altLang="zh-CN" sz="2000" dirty="0">
                <a:sym typeface="+mn-ea"/>
              </a:rPr>
              <a:t>ARM 64bit</a:t>
            </a:r>
            <a:r>
              <a:rPr lang="zh-CN" altLang="zh-CN" sz="2000" dirty="0">
                <a:sym typeface="+mn-ea"/>
              </a:rPr>
              <a:t>指令集的多核处理器芯片</a:t>
            </a:r>
            <a:r>
              <a:rPr lang="zh-CN" altLang="en-US" sz="2000" dirty="0">
                <a:sym typeface="+mn-ea"/>
              </a:rPr>
              <a:t>，基于华为</a:t>
            </a:r>
            <a:r>
              <a:rPr lang="zh-CN" altLang="zh-CN" sz="2000" dirty="0">
                <a:sym typeface="+mn-ea"/>
              </a:rPr>
              <a:t>自研的具有完全知识产权的</a:t>
            </a:r>
            <a:r>
              <a:rPr lang="en-US" altLang="zh-CN" sz="2000" dirty="0">
                <a:sym typeface="+mn-ea"/>
              </a:rPr>
              <a:t>ARMv8</a:t>
            </a:r>
            <a:r>
              <a:rPr lang="zh-CN" altLang="zh-CN" sz="2000" dirty="0">
                <a:sym typeface="+mn-ea"/>
              </a:rPr>
              <a:t>架构</a:t>
            </a:r>
            <a:r>
              <a:rPr lang="zh-CN" altLang="en-US" sz="2000" dirty="0">
                <a:sym typeface="+mn-ea"/>
              </a:rPr>
              <a:t>，采用业界领先的</a:t>
            </a:r>
            <a:r>
              <a:rPr lang="en-US" altLang="zh-CN" sz="2000" dirty="0">
                <a:sym typeface="+mn-ea"/>
              </a:rPr>
              <a:t>7nm</a:t>
            </a:r>
            <a:r>
              <a:rPr lang="zh-CN" altLang="en-US" sz="2000" dirty="0">
                <a:sym typeface="+mn-ea"/>
              </a:rPr>
              <a:t>制程，多</a:t>
            </a:r>
            <a:r>
              <a:rPr lang="en-US" altLang="zh-CN" sz="2000" dirty="0">
                <a:sym typeface="+mn-ea"/>
              </a:rPr>
              <a:t>Die</a:t>
            </a:r>
            <a:r>
              <a:rPr lang="zh-CN" altLang="en-US" sz="2000" dirty="0">
                <a:sym typeface="+mn-ea"/>
              </a:rPr>
              <a:t>合封的</a:t>
            </a:r>
            <a:r>
              <a:rPr lang="en-US" altLang="zh-CN" sz="2000" dirty="0">
                <a:sym typeface="+mn-ea"/>
              </a:rPr>
              <a:t>Chiplet</a:t>
            </a:r>
            <a:r>
              <a:rPr lang="zh-CN" altLang="en-US" sz="2000" dirty="0">
                <a:sym typeface="+mn-ea"/>
              </a:rPr>
              <a:t>封装工艺，在</a:t>
            </a:r>
            <a:r>
              <a:rPr lang="zh-CN" altLang="zh-CN" sz="2000" dirty="0">
                <a:sym typeface="+mn-ea"/>
              </a:rPr>
              <a:t>提供强大计算能力</a:t>
            </a:r>
            <a:r>
              <a:rPr lang="zh-CN" altLang="en-US" sz="2000" dirty="0">
                <a:sym typeface="+mn-ea"/>
              </a:rPr>
              <a:t>的同时还集成了</a:t>
            </a:r>
            <a:r>
              <a:rPr lang="zh-CN" altLang="zh-CN" sz="2000" dirty="0">
                <a:sym typeface="+mn-ea"/>
              </a:rPr>
              <a:t>丰富且强大的</a:t>
            </a:r>
            <a:r>
              <a:rPr lang="en-US" altLang="zh-CN" sz="2000" dirty="0">
                <a:sym typeface="+mn-ea"/>
              </a:rPr>
              <a:t>I/O</a:t>
            </a:r>
            <a:r>
              <a:rPr lang="zh-CN" altLang="zh-CN" sz="2000" dirty="0">
                <a:sym typeface="+mn-ea"/>
              </a:rPr>
              <a:t>能力</a:t>
            </a:r>
            <a:r>
              <a:rPr lang="zh-CN" altLang="en-US" sz="2000" dirty="0">
                <a:sym typeface="+mn-ea"/>
              </a:rPr>
              <a:t>，为行业用户实现业务加速提供支撑。</a:t>
            </a:r>
            <a:endParaRPr lang="zh-CN" altLang="en-US" sz="2000"/>
          </a:p>
        </p:txBody>
      </p:sp>
      <p:sp>
        <p:nvSpPr>
          <p:cNvPr id="89" name="鲲鹏不止是CPU"/>
          <p:cNvSpPr txBox="1"/>
          <p:nvPr/>
        </p:nvSpPr>
        <p:spPr>
          <a:xfrm>
            <a:off x="1373361" y="4886639"/>
            <a:ext cx="173120" cy="657675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/>
          <a:p>
            <a:pPr algn="ctr" defTabSz="652780" eaLnBrk="1" fontAlgn="auto" hangingPunct="1">
              <a:spcBef>
                <a:spcPts val="0"/>
              </a:spcBef>
              <a:spcAft>
                <a:spcPts val="0"/>
              </a:spcAft>
              <a:defRPr sz="42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endParaRPr sz="3150" b="0" dirty="0">
              <a:solidFill>
                <a:srgbClr val="FFFFFF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FZLanTingHeiS-R-GB"/>
            </a:endParaRPr>
          </a:p>
        </p:txBody>
      </p:sp>
      <p:grpSp>
        <p:nvGrpSpPr>
          <p:cNvPr id="90" name="成组"/>
          <p:cNvGrpSpPr>
            <a:grpSpLocks noChangeAspect="1"/>
          </p:cNvGrpSpPr>
          <p:nvPr/>
        </p:nvGrpSpPr>
        <p:grpSpPr>
          <a:xfrm>
            <a:off x="865375" y="3653450"/>
            <a:ext cx="1952665" cy="1383312"/>
            <a:chOff x="0" y="0"/>
            <a:chExt cx="5582453" cy="3088379"/>
          </a:xfrm>
        </p:grpSpPr>
        <p:grpSp>
          <p:nvGrpSpPr>
            <p:cNvPr id="91" name="组合 88"/>
            <p:cNvGrpSpPr/>
            <p:nvPr/>
          </p:nvGrpSpPr>
          <p:grpSpPr>
            <a:xfrm>
              <a:off x="4004025" y="15619"/>
              <a:ext cx="1440095" cy="3072757"/>
              <a:chOff x="0" y="-2"/>
              <a:chExt cx="1440093" cy="3072756"/>
            </a:xfrm>
          </p:grpSpPr>
          <p:pic>
            <p:nvPicPr>
              <p:cNvPr id="116" name="图片 110" descr="图片 110"/>
              <p:cNvPicPr>
                <a:picLocks noChangeAspect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>
              <a:xfrm rot="16200000">
                <a:off x="-1278145" y="1278141"/>
                <a:ext cx="3072757" cy="516469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17" name="图片 111" descr="图片 111"/>
              <p:cNvPicPr>
                <a:picLocks noChangeAspect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>
              <a:xfrm rot="16200000">
                <a:off x="-777969" y="1278141"/>
                <a:ext cx="3072757" cy="516469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18" name="图片 112" descr="图片 112"/>
              <p:cNvPicPr>
                <a:picLocks noChangeAspect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>
              <a:xfrm rot="16200000">
                <a:off x="-354519" y="1278141"/>
                <a:ext cx="3072757" cy="516469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  <p:grpSp>
          <p:nvGrpSpPr>
            <p:cNvPr id="92" name="组合 89"/>
            <p:cNvGrpSpPr/>
            <p:nvPr/>
          </p:nvGrpSpPr>
          <p:grpSpPr>
            <a:xfrm>
              <a:off x="2002796" y="16464"/>
              <a:ext cx="1913007" cy="3071915"/>
              <a:chOff x="-19998" y="-1"/>
              <a:chExt cx="1913006" cy="3071913"/>
            </a:xfrm>
          </p:grpSpPr>
          <p:pic>
            <p:nvPicPr>
              <p:cNvPr id="114" name="图片 108" descr="图片 108"/>
              <p:cNvPicPr>
                <a:picLocks noChangeAspect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>
              <a:xfrm rot="5400000">
                <a:off x="-599452" y="579453"/>
                <a:ext cx="3071913" cy="1913006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15" name="图片 109" descr="图片 109"/>
              <p:cNvPicPr>
                <a:picLocks noChangeAspect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>
              <a:xfrm rot="5400000">
                <a:off x="1096638" y="1276312"/>
                <a:ext cx="623901" cy="452588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  <p:grpSp>
          <p:nvGrpSpPr>
            <p:cNvPr id="93" name="组合 91"/>
            <p:cNvGrpSpPr/>
            <p:nvPr/>
          </p:nvGrpSpPr>
          <p:grpSpPr>
            <a:xfrm>
              <a:off x="0" y="1"/>
              <a:ext cx="1913007" cy="3071912"/>
              <a:chOff x="0" y="0"/>
              <a:chExt cx="1913006" cy="3071911"/>
            </a:xfrm>
          </p:grpSpPr>
          <p:pic>
            <p:nvPicPr>
              <p:cNvPr id="112" name="图片 106" descr="图片 106"/>
              <p:cNvPicPr>
                <a:picLocks noChangeAspect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>
              <a:xfrm rot="5400000">
                <a:off x="-579453" y="579453"/>
                <a:ext cx="3071913" cy="1913007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13" name="图片 107" descr="图片 107"/>
              <p:cNvPicPr>
                <a:picLocks noChangeAspect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>
              <a:xfrm rot="5400000">
                <a:off x="1107489" y="1284967"/>
                <a:ext cx="623901" cy="452589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  <p:sp>
          <p:nvSpPr>
            <p:cNvPr id="94" name="矩形"/>
            <p:cNvSpPr/>
            <p:nvPr/>
          </p:nvSpPr>
          <p:spPr>
            <a:xfrm>
              <a:off x="0" y="1252"/>
              <a:ext cx="1913005" cy="3065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 sz="2200">
                  <a:latin typeface="FZLanTingHeiS-R-GB"/>
                  <a:ea typeface="FZLanTingHeiS-R-GB"/>
                  <a:cs typeface="FZLanTingHeiS-R-GB"/>
                  <a:sym typeface="FZLanTingHeiS-R-GB"/>
                </a:defRPr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FZLanTingHeiS-R-GB"/>
              </a:endParaRPr>
            </a:p>
          </p:txBody>
        </p:sp>
        <p:sp>
          <p:nvSpPr>
            <p:cNvPr id="95" name="CPU Die"/>
            <p:cNvSpPr txBox="1"/>
            <p:nvPr/>
          </p:nvSpPr>
          <p:spPr>
            <a:xfrm>
              <a:off x="98930" y="29383"/>
              <a:ext cx="1913005" cy="66951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>
              <a:lvl1pPr algn="ctr">
                <a:defRPr sz="1600" b="1">
                  <a:solidFill>
                    <a:srgbClr val="FFFFFF"/>
                  </a:solidFill>
                  <a:latin typeface="Huawei Sans"/>
                  <a:ea typeface="Huawei Sans"/>
                  <a:cs typeface="Huawei Sans"/>
                  <a:sym typeface="Huawei Sans"/>
                </a:defRPr>
              </a:lvl1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sz="900" dirty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CPU Die</a:t>
              </a:r>
            </a:p>
          </p:txBody>
        </p:sp>
        <p:sp>
          <p:nvSpPr>
            <p:cNvPr id="96" name="矩形"/>
            <p:cNvSpPr/>
            <p:nvPr/>
          </p:nvSpPr>
          <p:spPr>
            <a:xfrm>
              <a:off x="2011940" y="1252"/>
              <a:ext cx="1913004" cy="3065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 sz="2200">
                  <a:latin typeface="FZLanTingHeiS-R-GB"/>
                  <a:ea typeface="FZLanTingHeiS-R-GB"/>
                  <a:cs typeface="FZLanTingHeiS-R-GB"/>
                  <a:sym typeface="FZLanTingHeiS-R-GB"/>
                </a:defRPr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FZLanTingHeiS-R-GB"/>
              </a:endParaRPr>
            </a:p>
          </p:txBody>
        </p:sp>
        <p:sp>
          <p:nvSpPr>
            <p:cNvPr id="97" name="CPU Die"/>
            <p:cNvSpPr txBox="1"/>
            <p:nvPr/>
          </p:nvSpPr>
          <p:spPr>
            <a:xfrm>
              <a:off x="2011940" y="1252"/>
              <a:ext cx="1913004" cy="66951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>
              <a:lvl1pPr algn="ctr">
                <a:defRPr sz="1600" b="1">
                  <a:solidFill>
                    <a:srgbClr val="FFFFFF"/>
                  </a:solidFill>
                  <a:latin typeface="Huawei Sans"/>
                  <a:ea typeface="Huawei Sans"/>
                  <a:cs typeface="Huawei Sans"/>
                  <a:sym typeface="Huawei Sans"/>
                </a:defRPr>
              </a:lvl1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sz="900" dirty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CPU Die</a:t>
              </a:r>
            </a:p>
          </p:txBody>
        </p:sp>
        <p:sp>
          <p:nvSpPr>
            <p:cNvPr id="98" name="矩形"/>
            <p:cNvSpPr/>
            <p:nvPr/>
          </p:nvSpPr>
          <p:spPr>
            <a:xfrm>
              <a:off x="4004030" y="1252"/>
              <a:ext cx="1440097" cy="3065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 sz="2200">
                  <a:latin typeface="FZLanTingHeiS-R-GB"/>
                  <a:ea typeface="FZLanTingHeiS-R-GB"/>
                  <a:cs typeface="FZLanTingHeiS-R-GB"/>
                  <a:sym typeface="FZLanTingHeiS-R-GB"/>
                </a:defRPr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FZLanTingHeiS-R-GB"/>
              </a:endParaRPr>
            </a:p>
          </p:txBody>
        </p:sp>
        <p:sp>
          <p:nvSpPr>
            <p:cNvPr id="99" name="I/O Die"/>
            <p:cNvSpPr txBox="1"/>
            <p:nvPr/>
          </p:nvSpPr>
          <p:spPr>
            <a:xfrm>
              <a:off x="3882984" y="20532"/>
              <a:ext cx="1699469" cy="57790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85691" tIns="85691" rIns="85691" bIns="85691" numCol="1" anchor="t">
              <a:noAutofit/>
            </a:bodyPr>
            <a:lstStyle>
              <a:lvl1pPr algn="ctr">
                <a:defRPr sz="1600" b="1">
                  <a:solidFill>
                    <a:srgbClr val="FFFFFF"/>
                  </a:solidFill>
                  <a:latin typeface="Huawei Sans"/>
                  <a:ea typeface="Huawei Sans"/>
                  <a:cs typeface="Huawei Sans"/>
                  <a:sym typeface="Huawei Sans"/>
                </a:defRPr>
              </a:lvl1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sz="900" dirty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I/O</a:t>
              </a:r>
              <a:r>
                <a:rPr lang="en-US" sz="900" dirty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 </a:t>
              </a:r>
              <a:r>
                <a:rPr sz="900" dirty="0">
                  <a:solidFill>
                    <a:prstClr val="white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rPr>
                <a:t>Die</a:t>
              </a:r>
            </a:p>
          </p:txBody>
        </p:sp>
        <p:pic>
          <p:nvPicPr>
            <p:cNvPr id="100" name="图片 95" descr="图片 95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>
              <a:off x="4435395" y="1015044"/>
              <a:ext cx="649463" cy="35797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1" name="图片 96" descr="图片 96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>
              <a:off x="4435395" y="1592431"/>
              <a:ext cx="649463" cy="35797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2" name="图片 97" descr="图片 97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>
              <a:off x="4435395" y="2169817"/>
              <a:ext cx="649463" cy="35797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3" name="图片 98" descr="图片 98"/>
            <p:cNvPicPr>
              <a:picLocks noChangeAspect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>
            <a:xfrm rot="5400000">
              <a:off x="134195" y="1284079"/>
              <a:ext cx="250166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4" name="图片 99" descr="图片 99"/>
            <p:cNvPicPr>
              <a:picLocks noChangeAspect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>
            <a:xfrm rot="5400000">
              <a:off x="134195" y="2244569"/>
              <a:ext cx="250166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5" name="图片 100" descr="图片 100"/>
            <p:cNvPicPr>
              <a:picLocks noChangeAspect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>
            <a:xfrm rot="5400000">
              <a:off x="1546456" y="1284079"/>
              <a:ext cx="250166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6" name="图片 101" descr="图片 101"/>
            <p:cNvPicPr>
              <a:picLocks noChangeAspect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>
            <a:xfrm rot="5400000">
              <a:off x="1546456" y="2244569"/>
              <a:ext cx="250166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7" name="图片 102" descr="图片 102"/>
            <p:cNvPicPr>
              <a:picLocks noChangeAspect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>
            <a:xfrm rot="5400000">
              <a:off x="2135266" y="1275844"/>
              <a:ext cx="250165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8" name="图片 103" descr="图片 103"/>
            <p:cNvPicPr>
              <a:picLocks noChangeAspect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>
            <a:xfrm rot="5400000">
              <a:off x="2135266" y="2236334"/>
              <a:ext cx="250165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09" name="图片 104" descr="图片 104"/>
            <p:cNvPicPr>
              <a:picLocks noChangeAspect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>
            <a:xfrm rot="5400000">
              <a:off x="3547527" y="1275844"/>
              <a:ext cx="250165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10" name="图片 105" descr="图片 105"/>
            <p:cNvPicPr>
              <a:picLocks noChangeAspect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>
            <a:xfrm rot="5400000">
              <a:off x="3547527" y="2236334"/>
              <a:ext cx="250165" cy="47510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111" name="矩形 123"/>
            <p:cNvSpPr/>
            <p:nvPr/>
          </p:nvSpPr>
          <p:spPr>
            <a:xfrm>
              <a:off x="4" y="0"/>
              <a:ext cx="5444119" cy="3066589"/>
            </a:xfrm>
            <a:prstGeom prst="rect">
              <a:avLst/>
            </a:prstGeom>
            <a:noFill/>
            <a:ln w="25400" cap="flat">
              <a:solidFill>
                <a:srgbClr val="C70001"/>
              </a:solidFill>
              <a:prstDash val="sysDot"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FFFFFF"/>
                  </a:solidFill>
                  <a:latin typeface="FZLanTingHeiS-R-GB"/>
                  <a:ea typeface="FZLanTingHeiS-R-GB"/>
                  <a:cs typeface="FZLanTingHeiS-R-GB"/>
                  <a:sym typeface="FZLanTingHeiS-R-GB"/>
                </a:defRPr>
              </a:pPr>
              <a:endParaRPr sz="900" b="0">
                <a:solidFill>
                  <a:srgbClr val="FFFF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FZLanTingHeiS-R-GB"/>
              </a:endParaRPr>
            </a:p>
          </p:txBody>
        </p:sp>
      </p:grpSp>
      <p:pic>
        <p:nvPicPr>
          <p:cNvPr id="119" name="芯片.png" descr="芯片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3254701" y="3925864"/>
            <a:ext cx="1000148" cy="8003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0" name="文本框 10"/>
          <p:cNvSpPr txBox="1"/>
          <p:nvPr/>
        </p:nvSpPr>
        <p:spPr>
          <a:xfrm>
            <a:off x="3270228" y="4559042"/>
            <a:ext cx="865553" cy="317134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鲲鹏开放主板</a:t>
            </a:r>
            <a:endParaRPr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pic>
        <p:nvPicPr>
          <p:cNvPr id="121" name="图片 1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597" y="3912279"/>
            <a:ext cx="1636472" cy="920516"/>
          </a:xfrm>
          <a:prstGeom prst="rect">
            <a:avLst/>
          </a:prstGeom>
        </p:spPr>
      </p:pic>
      <p:sp>
        <p:nvSpPr>
          <p:cNvPr id="122" name="文本框 10"/>
          <p:cNvSpPr txBox="1"/>
          <p:nvPr/>
        </p:nvSpPr>
        <p:spPr>
          <a:xfrm>
            <a:off x="4766021" y="4548224"/>
            <a:ext cx="750138" cy="317134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鲲鹏服务器</a:t>
            </a:r>
            <a:endParaRPr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3" name="文本框 10"/>
          <p:cNvSpPr txBox="1"/>
          <p:nvPr/>
        </p:nvSpPr>
        <p:spPr>
          <a:xfrm>
            <a:off x="3507304" y="5993675"/>
            <a:ext cx="865553" cy="469483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分析扫描工具</a:t>
            </a:r>
            <a:endParaRPr lang="en-US" altLang="zh-CN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代码迁移工具</a:t>
            </a:r>
            <a:endParaRPr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4" name="文本框 10"/>
          <p:cNvSpPr txBox="1"/>
          <p:nvPr/>
        </p:nvSpPr>
        <p:spPr>
          <a:xfrm>
            <a:off x="6036077" y="3630886"/>
            <a:ext cx="980970" cy="341050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使能合作伙伴</a:t>
            </a:r>
            <a:endParaRPr sz="105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529122" y="3370175"/>
            <a:ext cx="2523811" cy="3070905"/>
          </a:xfrm>
          <a:prstGeom prst="rect">
            <a:avLst/>
          </a:prstGeom>
          <a:noFill/>
          <a:ln w="15875" algn="ctr">
            <a:solidFill>
              <a:srgbClr val="C0C0C0"/>
            </a:solidFill>
            <a:prstDash val="solid"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9189" tIns="44597" rIns="89189" bIns="44597" anchor="ctr"/>
          <a:lstStyle/>
          <a:p>
            <a:pPr defTabSz="89154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200" b="0" kern="0">
              <a:solidFill>
                <a:sysClr val="windowText" lastClr="000000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3127156" y="3362516"/>
            <a:ext cx="2669251" cy="3070905"/>
          </a:xfrm>
          <a:prstGeom prst="rect">
            <a:avLst/>
          </a:prstGeom>
          <a:noFill/>
          <a:ln w="15875" algn="ctr">
            <a:solidFill>
              <a:srgbClr val="C0C0C0"/>
            </a:solidFill>
            <a:prstDash val="solid"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9189" tIns="44597" rIns="89189" bIns="44597" anchor="ctr"/>
          <a:lstStyle/>
          <a:p>
            <a:pPr defTabSz="89154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200" b="0" kern="0">
              <a:solidFill>
                <a:sysClr val="windowText" lastClr="000000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502660" y="3185795"/>
            <a:ext cx="2088515" cy="4222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defTabSz="685800" eaLnBrk="1" fontAlgn="auto" hangingPunct="1">
              <a:lnSpc>
                <a:spcPts val="258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  鲲鹏是计算平台</a:t>
            </a:r>
          </a:p>
        </p:txBody>
      </p:sp>
      <p:sp>
        <p:nvSpPr>
          <p:cNvPr id="129" name="矩形 128"/>
          <p:cNvSpPr/>
          <p:nvPr/>
        </p:nvSpPr>
        <p:spPr>
          <a:xfrm>
            <a:off x="5858663" y="3363560"/>
            <a:ext cx="2669251" cy="3070905"/>
          </a:xfrm>
          <a:prstGeom prst="rect">
            <a:avLst/>
          </a:prstGeom>
          <a:noFill/>
          <a:ln w="15875" algn="ctr">
            <a:solidFill>
              <a:srgbClr val="C0C0C0"/>
            </a:solidFill>
            <a:prstDash val="solid"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9189" tIns="44597" rIns="89189" bIns="44597" anchor="ctr"/>
          <a:lstStyle/>
          <a:p>
            <a:pPr defTabSz="89154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200" b="0" kern="0">
              <a:solidFill>
                <a:sysClr val="windowText" lastClr="000000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6228907" y="3183687"/>
            <a:ext cx="1887245" cy="40203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defTabSz="685800" eaLnBrk="1" fontAlgn="auto" hangingPunct="1">
              <a:lnSpc>
                <a:spcPts val="258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 鲲鹏是生态应用</a:t>
            </a:r>
          </a:p>
        </p:txBody>
      </p:sp>
      <p:sp>
        <p:nvSpPr>
          <p:cNvPr id="131" name="矩形 130"/>
          <p:cNvSpPr/>
          <p:nvPr/>
        </p:nvSpPr>
        <p:spPr>
          <a:xfrm>
            <a:off x="598919" y="5053553"/>
            <a:ext cx="2504456" cy="1420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制程工艺领先：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业界领先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7nm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制程，</a:t>
            </a:r>
            <a:endParaRPr lang="en-US" altLang="zh-CN" sz="900" b="0" kern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多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Die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合封的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Chiplet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架构</a:t>
            </a:r>
            <a:endParaRPr lang="en-US" altLang="zh-CN" sz="9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自研多核内核：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自研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CPU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内核算力提升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50%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，自研片间互联，支持多路互联</a:t>
            </a:r>
            <a:endParaRPr lang="en-US" altLang="zh-CN" sz="900" b="0" kern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率先支持下一代网络和接口：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8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通道内存控制器和</a:t>
            </a:r>
            <a:r>
              <a:rPr lang="en-US" altLang="zh-CN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100GE</a:t>
            </a:r>
            <a:r>
              <a:rPr lang="zh-CN" altLang="en-US" sz="900" b="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端口</a:t>
            </a:r>
          </a:p>
        </p:txBody>
      </p:sp>
      <p:sp>
        <p:nvSpPr>
          <p:cNvPr id="132" name="矩形 131"/>
          <p:cNvSpPr/>
          <p:nvPr/>
        </p:nvSpPr>
        <p:spPr>
          <a:xfrm>
            <a:off x="3204050" y="3681906"/>
            <a:ext cx="2557110" cy="253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处理器</a:t>
            </a:r>
            <a:r>
              <a:rPr lang="en-US" altLang="zh-CN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-&gt;</a:t>
            </a: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单机</a:t>
            </a:r>
            <a:r>
              <a:rPr lang="en-US" altLang="zh-CN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-&gt;</a:t>
            </a: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集群，鲲鹏开放硬件平台</a:t>
            </a:r>
            <a:endParaRPr lang="zh-CN" altLang="en-US" sz="10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3299466" y="5049258"/>
            <a:ext cx="2473754" cy="253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完备的软件工具链，发挥鲲鹏最佳性能</a:t>
            </a:r>
            <a:endParaRPr lang="en-US" altLang="zh-CN" sz="105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134" name="图片 1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9781" y="5364897"/>
            <a:ext cx="1194487" cy="670751"/>
          </a:xfrm>
          <a:prstGeom prst="rect">
            <a:avLst/>
          </a:prstGeom>
        </p:spPr>
      </p:pic>
      <p:pic>
        <p:nvPicPr>
          <p:cNvPr id="135" name="图片 1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9745" y="5364474"/>
            <a:ext cx="1200558" cy="675149"/>
          </a:xfrm>
          <a:prstGeom prst="rect">
            <a:avLst/>
          </a:prstGeom>
        </p:spPr>
      </p:pic>
      <p:sp>
        <p:nvSpPr>
          <p:cNvPr id="136" name="文本框 10"/>
          <p:cNvSpPr txBox="1"/>
          <p:nvPr/>
        </p:nvSpPr>
        <p:spPr>
          <a:xfrm>
            <a:off x="4724861" y="6008124"/>
            <a:ext cx="865553" cy="469483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性能优化工具</a:t>
            </a:r>
            <a:endParaRPr lang="en-US" altLang="zh-CN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加速库</a:t>
            </a:r>
            <a:endParaRPr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7" name="文本框 10"/>
          <p:cNvSpPr txBox="1"/>
          <p:nvPr/>
        </p:nvSpPr>
        <p:spPr>
          <a:xfrm>
            <a:off x="7253231" y="3638195"/>
            <a:ext cx="980970" cy="341050"/>
          </a:xfrm>
          <a:prstGeom prst="rect">
            <a:avLst/>
          </a:prstGeom>
          <a:ln w="25400">
            <a:miter lim="400000"/>
          </a:ln>
        </p:spPr>
        <p:txBody>
          <a:bodyPr wrap="none" lIns="85691" tIns="85691" rIns="85691" bIns="85691">
            <a:spAutoFit/>
          </a:bodyPr>
          <a:lstStyle>
            <a:lvl1pPr algn="ctr" defTabSz="871220">
              <a:lnSpc>
                <a:spcPct val="11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6534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</a:rPr>
              <a:t>使能行业应用</a:t>
            </a:r>
            <a:endParaRPr sz="105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6180665" y="4123083"/>
            <a:ext cx="832485" cy="1852349"/>
            <a:chOff x="8563244" y="2921945"/>
            <a:chExt cx="1000562" cy="2470763"/>
          </a:xfrm>
        </p:grpSpPr>
        <p:grpSp>
          <p:nvGrpSpPr>
            <p:cNvPr id="139" name="组合 138"/>
            <p:cNvGrpSpPr/>
            <p:nvPr/>
          </p:nvGrpSpPr>
          <p:grpSpPr>
            <a:xfrm>
              <a:off x="8563244" y="2921945"/>
              <a:ext cx="1000562" cy="2470763"/>
              <a:chOff x="8581906" y="2912614"/>
              <a:chExt cx="1000562" cy="2470763"/>
            </a:xfrm>
          </p:grpSpPr>
          <p:sp>
            <p:nvSpPr>
              <p:cNvPr id="144" name="矩形 735"/>
              <p:cNvSpPr txBox="1"/>
              <p:nvPr/>
            </p:nvSpPr>
            <p:spPr>
              <a:xfrm>
                <a:off x="8581906" y="2921151"/>
                <a:ext cx="821716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squar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应用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45" name="矩形 734"/>
              <p:cNvSpPr txBox="1"/>
              <p:nvPr/>
            </p:nvSpPr>
            <p:spPr>
              <a:xfrm>
                <a:off x="8772648" y="3455662"/>
                <a:ext cx="530179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中间件</a:t>
                </a:r>
                <a:r>
                  <a:rPr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 </a:t>
                </a:r>
              </a:p>
            </p:txBody>
          </p:sp>
          <p:sp>
            <p:nvSpPr>
              <p:cNvPr id="146" name="矩形 732"/>
              <p:cNvSpPr txBox="1"/>
              <p:nvPr/>
            </p:nvSpPr>
            <p:spPr>
              <a:xfrm>
                <a:off x="8786786" y="3955500"/>
                <a:ext cx="499353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数据库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47" name="矩形 733"/>
              <p:cNvSpPr txBox="1"/>
              <p:nvPr/>
            </p:nvSpPr>
            <p:spPr>
              <a:xfrm>
                <a:off x="8799555" y="4504719"/>
                <a:ext cx="638072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操作系统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48" name="Sever/PC"/>
              <p:cNvSpPr txBox="1"/>
              <p:nvPr/>
            </p:nvSpPr>
            <p:spPr>
              <a:xfrm>
                <a:off x="8778050" y="5025025"/>
                <a:ext cx="804418" cy="244782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square" lIns="29926" tIns="29926" rIns="29926" bIns="29926" anchor="ctr">
                <a:spAutoFit/>
              </a:bodyPr>
              <a:lstStyle>
                <a:lvl1pPr algn="ctr" defTabSz="465455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49250" eaLnBrk="1" fontAlgn="auto" hangingPunct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服务器</a:t>
                </a:r>
                <a:r>
                  <a:rPr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/PC</a:t>
                </a:r>
              </a:p>
            </p:txBody>
          </p:sp>
          <p:grpSp>
            <p:nvGrpSpPr>
              <p:cNvPr id="149" name="成组"/>
              <p:cNvGrpSpPr/>
              <p:nvPr/>
            </p:nvGrpSpPr>
            <p:grpSpPr>
              <a:xfrm>
                <a:off x="8609631" y="2912614"/>
                <a:ext cx="942815" cy="360948"/>
                <a:chOff x="-36856" y="0"/>
                <a:chExt cx="1861946" cy="481688"/>
              </a:xfrm>
            </p:grpSpPr>
            <p:sp>
              <p:nvSpPr>
                <p:cNvPr id="154" name="线条"/>
                <p:cNvSpPr/>
                <p:nvPr/>
              </p:nvSpPr>
              <p:spPr>
                <a:xfrm>
                  <a:off x="26955" y="0"/>
                  <a:ext cx="1798135" cy="481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4242"/>
                      </a:moveTo>
                      <a:cubicBezTo>
                        <a:pt x="0" y="4092"/>
                        <a:pt x="0" y="3952"/>
                        <a:pt x="1" y="3818"/>
                      </a:cubicBezTo>
                      <a:cubicBezTo>
                        <a:pt x="2" y="3552"/>
                        <a:pt x="4" y="3317"/>
                        <a:pt x="8" y="3101"/>
                      </a:cubicBezTo>
                      <a:cubicBezTo>
                        <a:pt x="15" y="2669"/>
                        <a:pt x="31" y="2314"/>
                        <a:pt x="62" y="1950"/>
                      </a:cubicBezTo>
                      <a:cubicBezTo>
                        <a:pt x="140" y="1151"/>
                        <a:pt x="308" y="522"/>
                        <a:pt x="522" y="231"/>
                      </a:cubicBezTo>
                      <a:cubicBezTo>
                        <a:pt x="718" y="0"/>
                        <a:pt x="902" y="0"/>
                        <a:pt x="1270" y="0"/>
                      </a:cubicBezTo>
                      <a:lnTo>
                        <a:pt x="1264" y="0"/>
                      </a:lnTo>
                      <a:lnTo>
                        <a:pt x="20336" y="150"/>
                      </a:lnTo>
                      <a:cubicBezTo>
                        <a:pt x="20698" y="150"/>
                        <a:pt x="20882" y="150"/>
                        <a:pt x="21078" y="382"/>
                      </a:cubicBezTo>
                      <a:cubicBezTo>
                        <a:pt x="21292" y="672"/>
                        <a:pt x="21460" y="1301"/>
                        <a:pt x="21538" y="2100"/>
                      </a:cubicBezTo>
                      <a:cubicBezTo>
                        <a:pt x="21600" y="2830"/>
                        <a:pt x="21600" y="3517"/>
                        <a:pt x="21600" y="4891"/>
                      </a:cubicBezTo>
                      <a:lnTo>
                        <a:pt x="21600" y="16881"/>
                      </a:lnTo>
                      <a:cubicBezTo>
                        <a:pt x="21600" y="18234"/>
                        <a:pt x="21600" y="18921"/>
                        <a:pt x="21538" y="19650"/>
                      </a:cubicBezTo>
                      <a:cubicBezTo>
                        <a:pt x="21460" y="20449"/>
                        <a:pt x="21292" y="21078"/>
                        <a:pt x="21078" y="21369"/>
                      </a:cubicBezTo>
                      <a:cubicBezTo>
                        <a:pt x="20882" y="21600"/>
                        <a:pt x="20698" y="21600"/>
                        <a:pt x="20330" y="21600"/>
                      </a:cubicBezTo>
                      <a:lnTo>
                        <a:pt x="1264" y="21450"/>
                      </a:lnTo>
                      <a:cubicBezTo>
                        <a:pt x="902" y="21450"/>
                        <a:pt x="718" y="21450"/>
                        <a:pt x="522" y="21218"/>
                      </a:cubicBezTo>
                      <a:cubicBezTo>
                        <a:pt x="308" y="20928"/>
                        <a:pt x="140" y="20299"/>
                        <a:pt x="62" y="19500"/>
                      </a:cubicBezTo>
                      <a:cubicBezTo>
                        <a:pt x="0" y="18770"/>
                        <a:pt x="0" y="18083"/>
                        <a:pt x="0" y="16709"/>
                      </a:cubicBezTo>
                      <a:cubicBezTo>
                        <a:pt x="0" y="14410"/>
                        <a:pt x="0" y="13915"/>
                        <a:pt x="0" y="11616"/>
                      </a:cubicBezTo>
                      <a:cubicBezTo>
                        <a:pt x="0" y="10467"/>
                        <a:pt x="0" y="9317"/>
                        <a:pt x="0" y="8168"/>
                      </a:cubicBezTo>
                    </a:path>
                  </a:pathLst>
                </a:custGeom>
                <a:noFill/>
                <a:ln w="3175" cap="flat">
                  <a:solidFill>
                    <a:schemeClr val="bg1">
                      <a:lumMod val="60000"/>
                      <a:lumOff val="4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wrap="square" lIns="19340" tIns="19340" rIns="19340" bIns="19340" numCol="1" anchor="ctr">
                  <a:noAutofit/>
                </a:bodyPr>
                <a:lstStyle/>
                <a:p>
                  <a:pPr algn="ctr" defTabSz="330200" eaLnBrk="1" fontAlgn="auto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defRPr spc="139">
                      <a:solidFill>
                        <a:srgbClr val="C7010B"/>
                      </a:solidFill>
                      <a:latin typeface="FZLanTingHeiS-R-GB"/>
                      <a:ea typeface="FZLanTingHeiS-R-GB"/>
                      <a:cs typeface="FZLanTingHeiS-R-GB"/>
                      <a:sym typeface="FZLanTingHeiS-R-GB"/>
                    </a:defRPr>
                  </a:pPr>
                  <a:endParaRPr sz="900" b="0" spc="104">
                    <a:solidFill>
                      <a:srgbClr val="C7010B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FZLanTingHeiS-R-GB"/>
                  </a:endParaRPr>
                </a:p>
              </p:txBody>
            </p:sp>
            <p:sp>
              <p:nvSpPr>
                <p:cNvPr id="155" name="圆形"/>
                <p:cNvSpPr/>
                <p:nvPr/>
              </p:nvSpPr>
              <p:spPr>
                <a:xfrm>
                  <a:off x="-36856" y="134700"/>
                  <a:ext cx="142192" cy="96085"/>
                </a:xfrm>
                <a:prstGeom prst="ellipse">
                  <a:avLst/>
                </a:prstGeom>
                <a:solidFill>
                  <a:srgbClr val="C7000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85691" tIns="85691" rIns="85691" bIns="85691" numCol="1" anchor="ctr">
                  <a:no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sz="900" b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sp>
            <p:nvSpPr>
              <p:cNvPr id="150" name="线条"/>
              <p:cNvSpPr/>
              <p:nvPr/>
            </p:nvSpPr>
            <p:spPr>
              <a:xfrm>
                <a:off x="8641942" y="3440068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51" name="线条"/>
              <p:cNvSpPr/>
              <p:nvPr/>
            </p:nvSpPr>
            <p:spPr>
              <a:xfrm>
                <a:off x="8641942" y="3967522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40000"/>
                    <a:lumOff val="6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52" name="线条"/>
              <p:cNvSpPr/>
              <p:nvPr/>
            </p:nvSpPr>
            <p:spPr>
              <a:xfrm>
                <a:off x="8641942" y="4494975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53" name="线条"/>
              <p:cNvSpPr/>
              <p:nvPr/>
            </p:nvSpPr>
            <p:spPr>
              <a:xfrm>
                <a:off x="8641942" y="5022429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</p:grpSp>
        <p:sp>
          <p:nvSpPr>
            <p:cNvPr id="140" name="圆形"/>
            <p:cNvSpPr/>
            <p:nvPr/>
          </p:nvSpPr>
          <p:spPr>
            <a:xfrm>
              <a:off x="8595614" y="3561634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41" name="圆形"/>
            <p:cNvSpPr/>
            <p:nvPr/>
          </p:nvSpPr>
          <p:spPr>
            <a:xfrm>
              <a:off x="8604075" y="4074381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42" name="圆形"/>
            <p:cNvSpPr/>
            <p:nvPr/>
          </p:nvSpPr>
          <p:spPr>
            <a:xfrm>
              <a:off x="8604075" y="4606897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43" name="圆形"/>
            <p:cNvSpPr/>
            <p:nvPr/>
          </p:nvSpPr>
          <p:spPr>
            <a:xfrm>
              <a:off x="8595614" y="5122659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7412554" y="4101090"/>
            <a:ext cx="747035" cy="1871344"/>
            <a:chOff x="8584744" y="2896609"/>
            <a:chExt cx="996435" cy="2496099"/>
          </a:xfrm>
        </p:grpSpPr>
        <p:grpSp>
          <p:nvGrpSpPr>
            <p:cNvPr id="157" name="组合 156"/>
            <p:cNvGrpSpPr/>
            <p:nvPr/>
          </p:nvGrpSpPr>
          <p:grpSpPr>
            <a:xfrm>
              <a:off x="8590969" y="2896609"/>
              <a:ext cx="990210" cy="2496099"/>
              <a:chOff x="8609631" y="2887278"/>
              <a:chExt cx="990210" cy="2496099"/>
            </a:xfrm>
          </p:grpSpPr>
          <p:sp>
            <p:nvSpPr>
              <p:cNvPr id="162" name="矩形 735"/>
              <p:cNvSpPr txBox="1"/>
              <p:nvPr/>
            </p:nvSpPr>
            <p:spPr>
              <a:xfrm>
                <a:off x="8634269" y="2887278"/>
                <a:ext cx="821716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squar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大数据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63" name="矩形 734"/>
              <p:cNvSpPr txBox="1"/>
              <p:nvPr/>
            </p:nvSpPr>
            <p:spPr>
              <a:xfrm>
                <a:off x="8703556" y="3425173"/>
                <a:ext cx="896285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分布式存储</a:t>
                </a:r>
                <a:r>
                  <a:rPr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 </a:t>
                </a:r>
              </a:p>
            </p:txBody>
          </p:sp>
          <p:sp>
            <p:nvSpPr>
              <p:cNvPr id="164" name="矩形 732"/>
              <p:cNvSpPr txBox="1"/>
              <p:nvPr/>
            </p:nvSpPr>
            <p:spPr>
              <a:xfrm>
                <a:off x="8720660" y="3922858"/>
                <a:ext cx="862075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高性能计算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65" name="矩形 733"/>
              <p:cNvSpPr txBox="1"/>
              <p:nvPr/>
            </p:nvSpPr>
            <p:spPr>
              <a:xfrm>
                <a:off x="8743131" y="4481136"/>
                <a:ext cx="708125" cy="307896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none" lIns="34276" rIns="34276">
                <a:spAutoFit/>
              </a:bodyPr>
              <a:lstStyle>
                <a:lvl1pPr algn="ctr" defTabSz="435610"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2639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原生应用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166" name="Sever/PC"/>
              <p:cNvSpPr txBox="1"/>
              <p:nvPr/>
            </p:nvSpPr>
            <p:spPr>
              <a:xfrm>
                <a:off x="8734054" y="5008547"/>
                <a:ext cx="726280" cy="246878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square" lIns="29926" tIns="29926" rIns="29926" bIns="29926" anchor="ctr">
                <a:spAutoFit/>
              </a:bodyPr>
              <a:lstStyle>
                <a:lvl1pPr algn="ctr" defTabSz="465455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defTabSz="349250" eaLnBrk="1" fontAlgn="auto" hangingPunct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zh-CN" altLang="en-US" sz="900" b="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rPr>
                  <a:t>云服务</a:t>
                </a:r>
                <a:endParaRPr sz="900" b="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</a:endParaRPr>
              </a:p>
            </p:txBody>
          </p:sp>
          <p:grpSp>
            <p:nvGrpSpPr>
              <p:cNvPr id="167" name="成组"/>
              <p:cNvGrpSpPr/>
              <p:nvPr/>
            </p:nvGrpSpPr>
            <p:grpSpPr>
              <a:xfrm>
                <a:off x="8609631" y="2912614"/>
                <a:ext cx="942815" cy="360948"/>
                <a:chOff x="-36856" y="0"/>
                <a:chExt cx="1861946" cy="481688"/>
              </a:xfrm>
            </p:grpSpPr>
            <p:sp>
              <p:nvSpPr>
                <p:cNvPr id="172" name="线条"/>
                <p:cNvSpPr/>
                <p:nvPr/>
              </p:nvSpPr>
              <p:spPr>
                <a:xfrm>
                  <a:off x="26955" y="0"/>
                  <a:ext cx="1798135" cy="4816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4242"/>
                      </a:moveTo>
                      <a:cubicBezTo>
                        <a:pt x="0" y="4092"/>
                        <a:pt x="0" y="3952"/>
                        <a:pt x="1" y="3818"/>
                      </a:cubicBezTo>
                      <a:cubicBezTo>
                        <a:pt x="2" y="3552"/>
                        <a:pt x="4" y="3317"/>
                        <a:pt x="8" y="3101"/>
                      </a:cubicBezTo>
                      <a:cubicBezTo>
                        <a:pt x="15" y="2669"/>
                        <a:pt x="31" y="2314"/>
                        <a:pt x="62" y="1950"/>
                      </a:cubicBezTo>
                      <a:cubicBezTo>
                        <a:pt x="140" y="1151"/>
                        <a:pt x="308" y="522"/>
                        <a:pt x="522" y="231"/>
                      </a:cubicBezTo>
                      <a:cubicBezTo>
                        <a:pt x="718" y="0"/>
                        <a:pt x="902" y="0"/>
                        <a:pt x="1270" y="0"/>
                      </a:cubicBezTo>
                      <a:lnTo>
                        <a:pt x="1264" y="0"/>
                      </a:lnTo>
                      <a:lnTo>
                        <a:pt x="20336" y="150"/>
                      </a:lnTo>
                      <a:cubicBezTo>
                        <a:pt x="20698" y="150"/>
                        <a:pt x="20882" y="150"/>
                        <a:pt x="21078" y="382"/>
                      </a:cubicBezTo>
                      <a:cubicBezTo>
                        <a:pt x="21292" y="672"/>
                        <a:pt x="21460" y="1301"/>
                        <a:pt x="21538" y="2100"/>
                      </a:cubicBezTo>
                      <a:cubicBezTo>
                        <a:pt x="21600" y="2830"/>
                        <a:pt x="21600" y="3517"/>
                        <a:pt x="21600" y="4891"/>
                      </a:cubicBezTo>
                      <a:lnTo>
                        <a:pt x="21600" y="16881"/>
                      </a:lnTo>
                      <a:cubicBezTo>
                        <a:pt x="21600" y="18234"/>
                        <a:pt x="21600" y="18921"/>
                        <a:pt x="21538" y="19650"/>
                      </a:cubicBezTo>
                      <a:cubicBezTo>
                        <a:pt x="21460" y="20449"/>
                        <a:pt x="21292" y="21078"/>
                        <a:pt x="21078" y="21369"/>
                      </a:cubicBezTo>
                      <a:cubicBezTo>
                        <a:pt x="20882" y="21600"/>
                        <a:pt x="20698" y="21600"/>
                        <a:pt x="20330" y="21600"/>
                      </a:cubicBezTo>
                      <a:lnTo>
                        <a:pt x="1264" y="21450"/>
                      </a:lnTo>
                      <a:cubicBezTo>
                        <a:pt x="902" y="21450"/>
                        <a:pt x="718" y="21450"/>
                        <a:pt x="522" y="21218"/>
                      </a:cubicBezTo>
                      <a:cubicBezTo>
                        <a:pt x="308" y="20928"/>
                        <a:pt x="140" y="20299"/>
                        <a:pt x="62" y="19500"/>
                      </a:cubicBezTo>
                      <a:cubicBezTo>
                        <a:pt x="0" y="18770"/>
                        <a:pt x="0" y="18083"/>
                        <a:pt x="0" y="16709"/>
                      </a:cubicBezTo>
                      <a:cubicBezTo>
                        <a:pt x="0" y="14410"/>
                        <a:pt x="0" y="13915"/>
                        <a:pt x="0" y="11616"/>
                      </a:cubicBezTo>
                      <a:cubicBezTo>
                        <a:pt x="0" y="10467"/>
                        <a:pt x="0" y="9317"/>
                        <a:pt x="0" y="8168"/>
                      </a:cubicBezTo>
                    </a:path>
                  </a:pathLst>
                </a:custGeom>
                <a:noFill/>
                <a:ln w="3175" cap="flat">
                  <a:solidFill>
                    <a:schemeClr val="bg1">
                      <a:lumMod val="60000"/>
                      <a:lumOff val="4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wrap="square" lIns="19340" tIns="19340" rIns="19340" bIns="19340" numCol="1" anchor="ctr">
                  <a:noAutofit/>
                </a:bodyPr>
                <a:lstStyle/>
                <a:p>
                  <a:pPr algn="ctr" defTabSz="330200" eaLnBrk="1" fontAlgn="auto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defRPr spc="139">
                      <a:solidFill>
                        <a:srgbClr val="C7010B"/>
                      </a:solidFill>
                      <a:latin typeface="FZLanTingHeiS-R-GB"/>
                      <a:ea typeface="FZLanTingHeiS-R-GB"/>
                      <a:cs typeface="FZLanTingHeiS-R-GB"/>
                      <a:sym typeface="FZLanTingHeiS-R-GB"/>
                    </a:defRPr>
                  </a:pPr>
                  <a:endParaRPr sz="900" b="0" spc="104">
                    <a:solidFill>
                      <a:srgbClr val="C7010B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FZLanTingHeiS-R-GB"/>
                  </a:endParaRPr>
                </a:p>
              </p:txBody>
            </p:sp>
            <p:sp>
              <p:nvSpPr>
                <p:cNvPr id="173" name="圆形"/>
                <p:cNvSpPr/>
                <p:nvPr/>
              </p:nvSpPr>
              <p:spPr>
                <a:xfrm>
                  <a:off x="-36856" y="96785"/>
                  <a:ext cx="142191" cy="96085"/>
                </a:xfrm>
                <a:prstGeom prst="ellipse">
                  <a:avLst/>
                </a:prstGeom>
                <a:solidFill>
                  <a:srgbClr val="C7000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85691" tIns="85691" rIns="85691" bIns="85691" numCol="1" anchor="ctr">
                  <a:no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sz="900" b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</a:endParaRPr>
                </a:p>
              </p:txBody>
            </p:sp>
          </p:grpSp>
          <p:sp>
            <p:nvSpPr>
              <p:cNvPr id="168" name="线条"/>
              <p:cNvSpPr/>
              <p:nvPr/>
            </p:nvSpPr>
            <p:spPr>
              <a:xfrm>
                <a:off x="8641942" y="3440068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69" name="线条"/>
              <p:cNvSpPr/>
              <p:nvPr/>
            </p:nvSpPr>
            <p:spPr>
              <a:xfrm>
                <a:off x="8641942" y="3967522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40000"/>
                    <a:lumOff val="6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70" name="线条"/>
              <p:cNvSpPr/>
              <p:nvPr/>
            </p:nvSpPr>
            <p:spPr>
              <a:xfrm>
                <a:off x="8637378" y="4445234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  <p:sp>
            <p:nvSpPr>
              <p:cNvPr id="171" name="线条"/>
              <p:cNvSpPr/>
              <p:nvPr/>
            </p:nvSpPr>
            <p:spPr>
              <a:xfrm>
                <a:off x="8641942" y="5022429"/>
                <a:ext cx="910504" cy="3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242"/>
                    </a:moveTo>
                    <a:cubicBezTo>
                      <a:pt x="0" y="4092"/>
                      <a:pt x="0" y="3952"/>
                      <a:pt x="1" y="3818"/>
                    </a:cubicBezTo>
                    <a:cubicBezTo>
                      <a:pt x="2" y="3552"/>
                      <a:pt x="4" y="3317"/>
                      <a:pt x="8" y="3101"/>
                    </a:cubicBezTo>
                    <a:cubicBezTo>
                      <a:pt x="15" y="2669"/>
                      <a:pt x="31" y="2314"/>
                      <a:pt x="62" y="1950"/>
                    </a:cubicBezTo>
                    <a:cubicBezTo>
                      <a:pt x="140" y="1151"/>
                      <a:pt x="308" y="522"/>
                      <a:pt x="522" y="231"/>
                    </a:cubicBezTo>
                    <a:cubicBezTo>
                      <a:pt x="718" y="0"/>
                      <a:pt x="902" y="0"/>
                      <a:pt x="1270" y="0"/>
                    </a:cubicBezTo>
                    <a:lnTo>
                      <a:pt x="1264" y="0"/>
                    </a:lnTo>
                    <a:lnTo>
                      <a:pt x="20336" y="150"/>
                    </a:lnTo>
                    <a:cubicBezTo>
                      <a:pt x="20698" y="150"/>
                      <a:pt x="20882" y="150"/>
                      <a:pt x="21078" y="382"/>
                    </a:cubicBezTo>
                    <a:cubicBezTo>
                      <a:pt x="21292" y="672"/>
                      <a:pt x="21460" y="1301"/>
                      <a:pt x="21538" y="2100"/>
                    </a:cubicBezTo>
                    <a:cubicBezTo>
                      <a:pt x="21600" y="2830"/>
                      <a:pt x="21600" y="3517"/>
                      <a:pt x="21600" y="4891"/>
                    </a:cubicBezTo>
                    <a:lnTo>
                      <a:pt x="21600" y="16881"/>
                    </a:lnTo>
                    <a:cubicBezTo>
                      <a:pt x="21600" y="18234"/>
                      <a:pt x="21600" y="18921"/>
                      <a:pt x="21538" y="19650"/>
                    </a:cubicBezTo>
                    <a:cubicBezTo>
                      <a:pt x="21460" y="20449"/>
                      <a:pt x="21292" y="21078"/>
                      <a:pt x="21078" y="21369"/>
                    </a:cubicBezTo>
                    <a:cubicBezTo>
                      <a:pt x="20882" y="21600"/>
                      <a:pt x="20698" y="21600"/>
                      <a:pt x="20330" y="21600"/>
                    </a:cubicBezTo>
                    <a:lnTo>
                      <a:pt x="1264" y="21450"/>
                    </a:lnTo>
                    <a:cubicBezTo>
                      <a:pt x="902" y="21450"/>
                      <a:pt x="718" y="21450"/>
                      <a:pt x="522" y="21218"/>
                    </a:cubicBezTo>
                    <a:cubicBezTo>
                      <a:pt x="308" y="20928"/>
                      <a:pt x="140" y="20299"/>
                      <a:pt x="62" y="19500"/>
                    </a:cubicBezTo>
                    <a:cubicBezTo>
                      <a:pt x="0" y="18770"/>
                      <a:pt x="0" y="18083"/>
                      <a:pt x="0" y="16709"/>
                    </a:cubicBezTo>
                    <a:cubicBezTo>
                      <a:pt x="0" y="14410"/>
                      <a:pt x="0" y="13915"/>
                      <a:pt x="0" y="11616"/>
                    </a:cubicBezTo>
                    <a:cubicBezTo>
                      <a:pt x="0" y="10467"/>
                      <a:pt x="0" y="9317"/>
                      <a:pt x="0" y="8168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19340" tIns="19340" rIns="19340" bIns="19340" numCol="1" anchor="ctr">
                <a:noAutofit/>
              </a:bodyPr>
              <a:lstStyle/>
              <a:p>
                <a:pPr algn="ctr" defTabSz="330200" eaLnBrk="1" fontAlgn="auto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 spc="139">
                    <a:solidFill>
                      <a:srgbClr val="C7010B"/>
                    </a:solidFill>
                    <a:latin typeface="FZLanTingHeiS-R-GB"/>
                    <a:ea typeface="FZLanTingHeiS-R-GB"/>
                    <a:cs typeface="FZLanTingHeiS-R-GB"/>
                    <a:sym typeface="FZLanTingHeiS-R-GB"/>
                  </a:defRPr>
                </a:pPr>
                <a:endParaRPr sz="900" b="0" spc="104">
                  <a:solidFill>
                    <a:srgbClr val="C701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FZLanTingHeiS-R-GB"/>
                </a:endParaRPr>
              </a:p>
            </p:txBody>
          </p:sp>
        </p:grpSp>
        <p:sp>
          <p:nvSpPr>
            <p:cNvPr id="158" name="圆形"/>
            <p:cNvSpPr/>
            <p:nvPr/>
          </p:nvSpPr>
          <p:spPr>
            <a:xfrm>
              <a:off x="8584744" y="3529430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59" name="圆形"/>
            <p:cNvSpPr/>
            <p:nvPr/>
          </p:nvSpPr>
          <p:spPr>
            <a:xfrm>
              <a:off x="8584746" y="4051942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60" name="圆形"/>
            <p:cNvSpPr/>
            <p:nvPr/>
          </p:nvSpPr>
          <p:spPr>
            <a:xfrm>
              <a:off x="8594079" y="4583789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61" name="圆形"/>
            <p:cNvSpPr/>
            <p:nvPr/>
          </p:nvSpPr>
          <p:spPr>
            <a:xfrm>
              <a:off x="8597183" y="5100084"/>
              <a:ext cx="72000" cy="72000"/>
            </a:xfrm>
            <a:prstGeom prst="ellipse">
              <a:avLst/>
            </a:prstGeom>
            <a:solidFill>
              <a:srgbClr val="C7000B"/>
            </a:solidFill>
            <a:ln w="12700" cap="flat">
              <a:noFill/>
              <a:miter lim="400000"/>
            </a:ln>
            <a:effectLst/>
          </p:spPr>
          <p:txBody>
            <a:bodyPr wrap="square" lIns="85691" tIns="85691" rIns="85691" bIns="85691" numCol="1" anchor="ctr">
              <a:no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900" b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76" name="文本框 175"/>
          <p:cNvSpPr txBox="1"/>
          <p:nvPr/>
        </p:nvSpPr>
        <p:spPr>
          <a:xfrm>
            <a:off x="1064393" y="3184097"/>
            <a:ext cx="1524606" cy="40203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defTabSz="685800" eaLnBrk="1" fontAlgn="auto" hangingPunct="1">
              <a:lnSpc>
                <a:spcPts val="258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  鲲鹏是</a:t>
            </a:r>
            <a:r>
              <a:rPr lang="en-US" altLang="zh-CN" sz="18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SoC</a:t>
            </a:r>
            <a:endParaRPr lang="zh-CN" altLang="en-US" sz="18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4896211" y="3750105"/>
            <a:ext cx="3375000" cy="1566000"/>
          </a:xfrm>
          <a:prstGeom prst="roundRect">
            <a:avLst>
              <a:gd name="adj" fmla="val 3274"/>
            </a:avLst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 b="0">
              <a:solidFill>
                <a:prstClr val="black"/>
              </a:solidFill>
              <a:latin typeface="Huawei Sans"/>
              <a:ea typeface="方正兰亭黑简体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843689" y="3764055"/>
            <a:ext cx="3375000" cy="1566000"/>
          </a:xfrm>
          <a:prstGeom prst="roundRect">
            <a:avLst>
              <a:gd name="adj" fmla="val 3274"/>
            </a:avLst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 b="0">
              <a:solidFill>
                <a:prstClr val="black"/>
              </a:solidFill>
              <a:latin typeface="Huawei Sans"/>
              <a:ea typeface="方正兰亭黑简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4" y="1923383"/>
            <a:ext cx="2835315" cy="159486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17891" y="3780738"/>
            <a:ext cx="308936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endParaRPr lang="zh-CN" altLang="en-US" sz="10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56226" y="3361686"/>
            <a:ext cx="2578855" cy="370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7nm</a:t>
            </a: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制程，数据中心</a:t>
            </a:r>
            <a:r>
              <a:rPr lang="en-US" altLang="zh-CN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ARM</a:t>
            </a: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处理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8117" y="2002977"/>
            <a:ext cx="2832285" cy="15931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997458" y="3781428"/>
            <a:ext cx="3280946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endParaRPr lang="zh-CN" altLang="en-US" sz="10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 bwMode="auto">
          <a:xfrm>
            <a:off x="2706126" y="3068727"/>
            <a:ext cx="1226159" cy="27424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鲲鹏</a:t>
            </a:r>
            <a:r>
              <a:rPr lang="en-US" altLang="zh-CN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916</a:t>
            </a:r>
            <a:endParaRPr lang="zh-CN" altLang="en-US" sz="13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 bwMode="auto">
          <a:xfrm>
            <a:off x="6783100" y="3073203"/>
            <a:ext cx="1226159" cy="27424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鲲鹏</a:t>
            </a:r>
            <a:r>
              <a:rPr lang="en-US" altLang="zh-CN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920</a:t>
            </a:r>
            <a:endParaRPr lang="zh-CN" altLang="en-US" sz="13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37694" y="3427811"/>
            <a:ext cx="229582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支持多路互联的</a:t>
            </a:r>
            <a:r>
              <a:rPr lang="en-US" altLang="zh-CN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ARM</a:t>
            </a: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处理器</a:t>
            </a:r>
            <a:r>
              <a:rPr lang="en-US" altLang="zh-CN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 </a:t>
            </a:r>
            <a:endParaRPr lang="zh-CN" altLang="en-US" sz="13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lt"/>
              </a:rPr>
              <a:t>鲲鹏处理器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31052" y="3793810"/>
            <a:ext cx="2856872" cy="1520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32</a:t>
            </a: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核，</a:t>
            </a: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2.4 GHz</a:t>
            </a: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主频</a:t>
            </a: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SPECint</a:t>
            </a: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性能匹配业界中端，功耗低至</a:t>
            </a: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75 W</a:t>
            </a: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支持</a:t>
            </a: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4</a:t>
            </a: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通道</a:t>
            </a: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DDR4</a:t>
            </a: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控制器</a:t>
            </a: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支持</a:t>
            </a: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PCI-e 3.0</a:t>
            </a: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和</a:t>
            </a: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SAS/SATA 3.0</a:t>
            </a: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集成板载</a:t>
            </a: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GE/10 GE</a:t>
            </a: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网络</a:t>
            </a:r>
            <a:endParaRPr lang="en-US" altLang="zh-CN" sz="10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+mn-lt"/>
            </a:endParaRP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支持</a:t>
            </a: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2</a:t>
            </a: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路互联</a:t>
            </a:r>
            <a:endParaRPr lang="zh-CN" altLang="en-US" sz="1050" b="0" dirty="0">
              <a:solidFill>
                <a:prstClr val="black"/>
              </a:solidFill>
              <a:latin typeface="Huawei Sans"/>
              <a:ea typeface="方正兰亭黑简体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94251" y="3763795"/>
            <a:ext cx="3004349" cy="1520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计算核数提升</a:t>
            </a: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1</a:t>
            </a: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倍，最多</a:t>
            </a: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64</a:t>
            </a: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核</a:t>
            </a: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SPECint</a:t>
            </a: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性能提升超过</a:t>
            </a: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2</a:t>
            </a: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倍</a:t>
            </a: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内存通道数提升</a:t>
            </a: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1</a:t>
            </a: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倍，支持</a:t>
            </a: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8</a:t>
            </a: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通道</a:t>
            </a: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DDR4</a:t>
            </a: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控制器</a:t>
            </a: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支持</a:t>
            </a: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PCI-e 4.0</a:t>
            </a: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和</a:t>
            </a: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CCIX</a:t>
            </a: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集成板载</a:t>
            </a: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100 GE</a:t>
            </a: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网络和加密、压缩加速引擎</a:t>
            </a:r>
          </a:p>
          <a:p>
            <a:pPr marL="215900" indent="-215900" defTabSz="6858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支持</a:t>
            </a: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2</a:t>
            </a: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路或</a:t>
            </a: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4</a:t>
            </a:r>
            <a:r>
              <a:rPr lang="zh-CN" altLang="en-US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+mn-lt"/>
              </a:rPr>
              <a:t>路互联</a:t>
            </a:r>
            <a:endParaRPr lang="zh-CN" altLang="en-US" sz="1050" b="0" dirty="0">
              <a:solidFill>
                <a:prstClr val="black"/>
              </a:solidFill>
              <a:latin typeface="Huawei Sans"/>
              <a:ea typeface="方正兰亭黑简体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鲲鹏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37715" y="929640"/>
            <a:ext cx="5615940" cy="4434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30" y="5588635"/>
            <a:ext cx="6164580" cy="9829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110" y="1662430"/>
            <a:ext cx="6621780" cy="3992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335" y="744855"/>
            <a:ext cx="5052060" cy="3771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4516755"/>
            <a:ext cx="7002780" cy="24155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4645660" y="1676400"/>
            <a:ext cx="4274820" cy="4030980"/>
          </a:xfrm>
          <a:prstGeom prst="roundRect">
            <a:avLst>
              <a:gd name="adj" fmla="val 3274"/>
            </a:avLst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鲲鹏</a:t>
            </a:r>
            <a:r>
              <a:rPr lang="en-US" altLang="zh-CN" dirty="0"/>
              <a:t>920</a:t>
            </a:r>
            <a:r>
              <a:rPr lang="zh-CN" altLang="en-US" dirty="0"/>
              <a:t>系列芯片规格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4" y="1803453"/>
            <a:ext cx="4500976" cy="383862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18105" y="1753762"/>
            <a:ext cx="3978026" cy="3580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集成最多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64×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自研核</a:t>
            </a:r>
            <a:endParaRPr lang="en-US" altLang="zh-CN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指令集兼容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ARMv8.2, 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最高主频达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3.0GHz</a:t>
            </a: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每核集成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64KB L1 I/D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缓存</a:t>
            </a: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每核独享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512KB L2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缓存，单芯片共享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48-64MB L3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缓存</a:t>
            </a:r>
            <a:endParaRPr lang="en-US" altLang="zh-CN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8×DDR4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控制器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@2933MT/s</a:t>
            </a: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集成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PCI-e/SAS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接口</a:t>
            </a:r>
            <a:endParaRPr lang="en-US" altLang="zh-CN" sz="15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PCI-e 4.0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，向下兼容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PCI-e 3.0/2.0/1.0</a:t>
            </a: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x16,x8,x4,x2,x1 PCI-e 4.0, 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集成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20 PCI-e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控制器</a:t>
            </a:r>
          </a:p>
          <a:p>
            <a:pPr marL="513080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16×SAS/SATA 3.0</a:t>
            </a:r>
            <a:r>
              <a:rPr lang="zh-CN" altLang="en-US" sz="14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控制器</a:t>
            </a:r>
            <a:endParaRPr lang="en-US" altLang="zh-CN" sz="1400" dirty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CCIX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接口，支持加速器的缓存一致性</a:t>
            </a: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2×100G RoCE v2, 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25GE/50GE/100GE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标准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NIC</a:t>
            </a: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支持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2P/4P</a:t>
            </a: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扩展</a:t>
            </a:r>
          </a:p>
          <a:p>
            <a:pPr marL="243205" indent="-243205">
              <a:lnSpc>
                <a:spcPts val="1575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封装大小</a:t>
            </a:r>
            <a:r>
              <a:rPr lang="en-US" altLang="zh-CN" sz="1500" dirty="0">
                <a:latin typeface="Huawei Sans" panose="020C0503030203020204" pitchFamily="34" charset="0"/>
                <a:ea typeface="方正兰亭黑简体" panose="02000000000000000000" pitchFamily="2" charset="-122"/>
              </a:rPr>
              <a:t>: 60mm×75mm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870" y="435610"/>
            <a:ext cx="8097520" cy="762000"/>
          </a:xfrm>
        </p:spPr>
        <p:txBody>
          <a:bodyPr/>
          <a:lstStyle/>
          <a:p>
            <a:r>
              <a:rPr lang="en-US" dirty="0">
                <a:sym typeface="+mn-ea"/>
              </a:rPr>
              <a:t>History of processors and architectures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About processors</a:t>
            </a:r>
            <a:endParaRPr lang="zh-CN" altLang="en-US"/>
          </a:p>
          <a:p>
            <a:r>
              <a:rPr lang="en-US" altLang="zh-CN"/>
              <a:t>Intel processors</a:t>
            </a:r>
          </a:p>
          <a:p>
            <a:r>
              <a:rPr lang="en-US" altLang="zh-CN"/>
              <a:t>Huawei processors</a:t>
            </a:r>
          </a:p>
          <a:p>
            <a:r>
              <a:rPr lang="en-US" altLang="zh-CN">
                <a:solidFill>
                  <a:srgbClr val="FF0000"/>
                </a:solidFill>
                <a:sym typeface="+mn-ea"/>
              </a:rPr>
              <a:t>Apple processors</a:t>
            </a:r>
            <a:r>
              <a:rPr lang="en-US" altLang="zh-CN">
                <a:sym typeface="+mn-ea"/>
              </a:rPr>
              <a:t> </a:t>
            </a:r>
            <a:endParaRPr lang="en-US" altLang="zh-CN"/>
          </a:p>
          <a:p>
            <a:r>
              <a:rPr lang="en-US" altLang="zh-CN"/>
              <a:t>TaihuLight processors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M1 processor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6875" y="1362075"/>
            <a:ext cx="8388350" cy="4972050"/>
          </a:xfrm>
        </p:spPr>
        <p:txBody>
          <a:bodyPr/>
          <a:lstStyle/>
          <a:p>
            <a:r>
              <a:rPr lang="zh-CN" altLang="en-US" sz="1800"/>
              <a:t>2020年11月11日凌晨，苹果正式发布了M1芯片，试图将iPhone和iOS的成功复刻到Mac产品线身上，打造出苹果具有完全掌控力的软硬件生态圈，彻底打通PC、手机、平板、电视乃至物联网设备之间的隔阂</a:t>
            </a:r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endParaRPr lang="zh-CN" altLang="en-US" sz="1800"/>
          </a:p>
          <a:p>
            <a:r>
              <a:rPr lang="zh-CN" altLang="en-US" sz="1800"/>
              <a:t>Apple M1被用于13英寸MacBook Air、13英寸MacBook Pro、Mac Mini、iMac 24和iPad Pro身上</a:t>
            </a:r>
          </a:p>
          <a:p>
            <a:endParaRPr lang="zh-CN" altLang="en-US" sz="1800"/>
          </a:p>
        </p:txBody>
      </p:sp>
      <p:graphicFrame>
        <p:nvGraphicFramePr>
          <p:cNvPr id="4" name="对象 3"/>
          <p:cNvGraphicFramePr/>
          <p:nvPr/>
        </p:nvGraphicFramePr>
        <p:xfrm>
          <a:off x="953135" y="2384425"/>
          <a:ext cx="6995795" cy="3572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r:id="rId4" imgW="4876800" imgH="2743200" progId="Paint.Picture">
                  <p:embed/>
                </p:oleObj>
              </mc:Choice>
              <mc:Fallback>
                <p:oleObj r:id="rId4" imgW="4876800" imgH="27432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3135" y="2384425"/>
                        <a:ext cx="6995795" cy="3572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M1 Pro and M1 Max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2021</a:t>
            </a:r>
            <a:r>
              <a:rPr lang="zh-CN" altLang="en-US"/>
              <a:t>年10月19日，苹果发布M1 Pro和M1 Max（ARM架构）是苹果以自研芯片替代英特尔芯片计划的一部分，也是苹果公司迄今为止推出的最强电脑芯片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883285" y="2630805"/>
          <a:ext cx="7045960" cy="3702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r:id="rId3" imgW="4587240" imgH="2194560" progId="Paint.Picture">
                  <p:embed/>
                </p:oleObj>
              </mc:Choice>
              <mc:Fallback>
                <p:oleObj r:id="rId3" imgW="4587240" imgH="219456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3285" y="2630805"/>
                        <a:ext cx="7045960" cy="3702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870" y="435610"/>
            <a:ext cx="8097520" cy="762000"/>
          </a:xfrm>
        </p:spPr>
        <p:txBody>
          <a:bodyPr/>
          <a:lstStyle/>
          <a:p>
            <a:r>
              <a:rPr lang="en-US" dirty="0">
                <a:sym typeface="+mn-ea"/>
              </a:rPr>
              <a:t>History of processors and architectures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About processors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/>
              <a:t>Intel processors</a:t>
            </a:r>
          </a:p>
          <a:p>
            <a:r>
              <a:rPr lang="en-US" altLang="zh-CN"/>
              <a:t>Arm and Huawei processors</a:t>
            </a:r>
          </a:p>
          <a:p>
            <a:r>
              <a:rPr lang="en-US" altLang="zh-CN"/>
              <a:t>Apple processors </a:t>
            </a:r>
          </a:p>
          <a:p>
            <a:r>
              <a:rPr lang="en-US" altLang="zh-CN">
                <a:sym typeface="+mn-ea"/>
              </a:rPr>
              <a:t>TaihuLight processors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018" y="280738"/>
            <a:ext cx="7592093" cy="762000"/>
          </a:xfrm>
        </p:spPr>
        <p:txBody>
          <a:bodyPr/>
          <a:lstStyle/>
          <a:p>
            <a:r>
              <a:rPr lang="en-US" altLang="zh-CN"/>
              <a:t>M1 Pro processor</a:t>
            </a:r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739265" y="3476625"/>
          <a:ext cx="5793740" cy="328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r:id="rId3" imgW="4884420" imgH="2766060" progId="Paint.Picture">
                  <p:embed/>
                </p:oleObj>
              </mc:Choice>
              <mc:Fallback>
                <p:oleObj r:id="rId3" imgW="4884420" imgH="276606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9265" y="3476625"/>
                        <a:ext cx="5793740" cy="3281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>
            <a:spLocks noGrp="1"/>
          </p:cNvSpPr>
          <p:nvPr/>
        </p:nvSpPr>
        <p:spPr>
          <a:xfrm>
            <a:off x="356870" y="1042670"/>
            <a:ext cx="8342630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800"/>
              <a:t>M1 Pro的封装晶体管数量为337亿个（华为麒麟9000芯片153亿个，苹果M1芯片160亿个），由8颗高性能核心和2颗高效率核心组成新的10核CPU，速度比M1快70%；与市场上最新的8核PC笔记本电脑CPU相比，M1 Pro在同等功耗水平下的CPU性能高出1.7倍，达到峰值水平性能的功耗则降低70%。</a:t>
            </a:r>
          </a:p>
          <a:p>
            <a:r>
              <a:rPr lang="zh-CN" altLang="en-US" sz="1800"/>
              <a:t>图形处理方面，M1 Pro芯片GPU最高配置为16核，速度最快达到M1的3倍以上，与最新款8核PC笔记本电脑芯片集成显卡相比，速度最快可达7倍以上；与PC笔记本电脑所用的大功率独立显卡相比，M1 Pro性能更高的同时功耗降低70%；M1 Pro最高可配置适用于3D设计师、游戏开发人员等创意工作者的移动办公。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M1 Max processor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kern="1200"/>
              <a:t>Apple M1 Max晶体管数量进一步增加到570亿个，其CPU核心与AI引擎与Apple M1 Pro相同，</a:t>
            </a:r>
            <a:r>
              <a:rPr lang="en-US" altLang="zh-CN" sz="1800" kern="1200"/>
              <a:t>32</a:t>
            </a:r>
            <a:r>
              <a:rPr lang="zh-CN" altLang="en-US" sz="1800" kern="1200"/>
              <a:t>个GPU核心（</a:t>
            </a:r>
            <a:r>
              <a:rPr lang="en-US" altLang="zh-CN" sz="1800" kern="1200"/>
              <a:t>2</a:t>
            </a:r>
            <a:r>
              <a:rPr lang="zh-CN" altLang="en-US" sz="1800" kern="1200"/>
              <a:t>倍），统一内存64GB LPDDR5（</a:t>
            </a:r>
            <a:r>
              <a:rPr lang="en-US" altLang="zh-CN" sz="1800" kern="1200"/>
              <a:t>2</a:t>
            </a:r>
            <a:r>
              <a:rPr lang="zh-CN" altLang="en-US" sz="1800" kern="1200"/>
              <a:t>倍），512-bit位宽和400GB/s高带宽。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960" y="2817495"/>
            <a:ext cx="6027420" cy="32080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Intel processor performance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6870" y="1353185"/>
            <a:ext cx="7896225" cy="4972050"/>
          </a:xfrm>
        </p:spPr>
        <p:txBody>
          <a:bodyPr/>
          <a:lstStyle/>
          <a:p>
            <a:r>
              <a:rPr lang="zh-CN" altLang="en-US"/>
              <a:t>从2008年到 2017年长达9年时间，Intel处理器更新了7代，在消费者市场一直是i3双核4线程，i5四核四线程，i7四核八线程的步调，每一代比上代同频性能提升3%-5%，雷打不动。</a:t>
            </a:r>
          </a:p>
          <a:p>
            <a:r>
              <a:rPr lang="zh-CN" altLang="en-US"/>
              <a:t>久而久之，Intel也得到了一个</a:t>
            </a:r>
            <a:r>
              <a:rPr lang="en-US" altLang="zh-CN"/>
              <a:t>“</a:t>
            </a:r>
            <a:r>
              <a:rPr lang="zh-CN" altLang="en-US"/>
              <a:t>牙膏厂</a:t>
            </a:r>
            <a:r>
              <a:rPr lang="en-US" altLang="zh-CN"/>
              <a:t>”</a:t>
            </a:r>
            <a:r>
              <a:rPr lang="zh-CN" altLang="en-US"/>
              <a:t>的外号。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Performance-1</a:t>
            </a:r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27000" y="1421130"/>
          <a:ext cx="4390390" cy="2547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r:id="rId3" imgW="4846320" imgH="2811780" progId="Paint.Picture">
                  <p:embed/>
                </p:oleObj>
              </mc:Choice>
              <mc:Fallback>
                <p:oleObj r:id="rId3" imgW="4846320" imgH="281178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000" y="1421130"/>
                        <a:ext cx="4390390" cy="2547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607560" y="1421130"/>
          <a:ext cx="4424680" cy="2536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r:id="rId5" imgW="4823460" imgH="2743200" progId="Paint.Picture">
                  <p:embed/>
                </p:oleObj>
              </mc:Choice>
              <mc:Fallback>
                <p:oleObj r:id="rId5" imgW="4823460" imgH="27432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07560" y="1421130"/>
                        <a:ext cx="4424680" cy="2536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127000" y="4119880"/>
          <a:ext cx="4394835" cy="2517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r:id="rId7" imgW="4876800" imgH="2842260" progId="Paint.Picture">
                  <p:embed/>
                </p:oleObj>
              </mc:Choice>
              <mc:Fallback>
                <p:oleObj r:id="rId7" imgW="4876800" imgH="284226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7000" y="4119880"/>
                        <a:ext cx="4394835" cy="2517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4607560" y="4119880"/>
          <a:ext cx="4424045" cy="2512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0" r:id="rId9" imgW="4876800" imgH="2720340" progId="Paint.Picture">
                  <p:embed/>
                </p:oleObj>
              </mc:Choice>
              <mc:Fallback>
                <p:oleObj r:id="rId9" imgW="4876800" imgH="272034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07560" y="4119880"/>
                        <a:ext cx="4424045" cy="2512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Performance-2</a:t>
            </a:r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30175" y="1252855"/>
          <a:ext cx="4394200" cy="257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r:id="rId4" imgW="4876800" imgH="2857500" progId="Paint.Picture">
                  <p:embed/>
                </p:oleObj>
              </mc:Choice>
              <mc:Fallback>
                <p:oleObj r:id="rId4" imgW="4876800" imgH="28575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175" y="1252855"/>
                        <a:ext cx="4394200" cy="257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629150" y="1252855"/>
          <a:ext cx="4389120" cy="2576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r:id="rId6" imgW="4876800" imgH="2941320" progId="Paint.Picture">
                  <p:embed/>
                </p:oleObj>
              </mc:Choice>
              <mc:Fallback>
                <p:oleObj r:id="rId6" imgW="4876800" imgH="294132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29150" y="1252855"/>
                        <a:ext cx="4389120" cy="2576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130175" y="3960495"/>
          <a:ext cx="4392295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r:id="rId8" imgW="4876800" imgH="2941320" progId="Paint.Picture">
                  <p:embed/>
                </p:oleObj>
              </mc:Choice>
              <mc:Fallback>
                <p:oleObj r:id="rId8" imgW="4876800" imgH="294132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0175" y="3960495"/>
                        <a:ext cx="4392295" cy="264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4629150" y="3960495"/>
          <a:ext cx="4389120" cy="2671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r:id="rId10" imgW="4876800" imgH="2971800" progId="Paint.Picture">
                  <p:embed/>
                </p:oleObj>
              </mc:Choice>
              <mc:Fallback>
                <p:oleObj r:id="rId10" imgW="4876800" imgH="297180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29150" y="3960495"/>
                        <a:ext cx="4389120" cy="2671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Performance-3</a:t>
            </a:r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47955" y="2366010"/>
          <a:ext cx="4315460" cy="2589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r:id="rId3" imgW="4876800" imgH="2926080" progId="Paint.Picture">
                  <p:embed/>
                </p:oleObj>
              </mc:Choice>
              <mc:Fallback>
                <p:oleObj r:id="rId3" imgW="4876800" imgH="292608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955" y="2366010"/>
                        <a:ext cx="4315460" cy="2589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674870" y="2726690"/>
          <a:ext cx="4319905" cy="186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r:id="rId5" imgW="4876800" imgH="2156460" progId="Paint.Picture">
                  <p:embed/>
                </p:oleObj>
              </mc:Choice>
              <mc:Fallback>
                <p:oleObj r:id="rId5" imgW="4876800" imgH="215646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74870" y="2726690"/>
                        <a:ext cx="4319905" cy="186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Performance-4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6875" y="1196975"/>
            <a:ext cx="7896225" cy="5137150"/>
          </a:xfrm>
        </p:spPr>
        <p:txBody>
          <a:bodyPr/>
          <a:lstStyle/>
          <a:p>
            <a:r>
              <a:rPr lang="zh-CN" altLang="en-US"/>
              <a:t>新款14英寸的MacBook Pro，CPU性能相比上代英特尔酷睿i7提升3.7倍，GPU性能则最多提升13倍，机器学习性能提升11倍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902335" y="2519045"/>
          <a:ext cx="7390130" cy="3940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r:id="rId3" imgW="4876800" imgH="2491740" progId="Paint.Picture">
                  <p:embed/>
                </p:oleObj>
              </mc:Choice>
              <mc:Fallback>
                <p:oleObj r:id="rId3" imgW="4876800" imgH="249174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2335" y="2519045"/>
                        <a:ext cx="7390130" cy="3940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870" y="435610"/>
            <a:ext cx="8097520" cy="762000"/>
          </a:xfrm>
        </p:spPr>
        <p:txBody>
          <a:bodyPr/>
          <a:lstStyle/>
          <a:p>
            <a:r>
              <a:rPr lang="en-US" dirty="0">
                <a:sym typeface="+mn-ea"/>
              </a:rPr>
              <a:t>History of processors and architectures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About processors</a:t>
            </a:r>
            <a:endParaRPr lang="zh-CN" altLang="en-US"/>
          </a:p>
          <a:p>
            <a:r>
              <a:rPr lang="en-US" altLang="zh-CN"/>
              <a:t>Intel processors</a:t>
            </a:r>
          </a:p>
          <a:p>
            <a:r>
              <a:rPr lang="en-US" altLang="zh-CN"/>
              <a:t>Huawei processors</a:t>
            </a:r>
          </a:p>
          <a:p>
            <a:r>
              <a:rPr lang="en-US" altLang="zh-CN">
                <a:sym typeface="+mn-ea"/>
              </a:rPr>
              <a:t>Apple processors </a:t>
            </a:r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</a:rPr>
              <a:t>TaihuLight processors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15888"/>
            <a:ext cx="8540750" cy="873125"/>
          </a:xfrm>
        </p:spPr>
        <p:txBody>
          <a:bodyPr/>
          <a:lstStyle/>
          <a:p>
            <a:pPr eaLnBrk="1" hangingPunct="1"/>
            <a:r>
              <a:rPr lang="en-US" altLang="zh-CN" smtClean="0"/>
              <a:t>2011</a:t>
            </a:r>
            <a:r>
              <a:rPr lang="zh-CN" altLang="en-US" smtClean="0"/>
              <a:t>最快的五台超级计算机（</a:t>
            </a:r>
            <a:r>
              <a:rPr lang="en-US" altLang="zh-CN" smtClean="0"/>
              <a:t>1</a:t>
            </a:r>
            <a:r>
              <a:rPr lang="zh-CN" altLang="en-US" smtClean="0"/>
              <a:t>）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07950" y="992188"/>
            <a:ext cx="8540750" cy="4194175"/>
          </a:xfrm>
        </p:spPr>
        <p:txBody>
          <a:bodyPr/>
          <a:lstStyle/>
          <a:p>
            <a:pPr marL="449580" indent="-449580" eaLnBrk="1" hangingPunct="1">
              <a:buFont typeface="Wingdings" panose="05000000000000000000" pitchFamily="2" charset="2"/>
              <a:buAutoNum type="arabicPeriod"/>
              <a:tabLst>
                <a:tab pos="0" algn="l"/>
              </a:tabLst>
              <a:defRPr/>
            </a:pPr>
            <a:r>
              <a:rPr lang="zh-CN" altLang="en-US" sz="2800" dirty="0" smtClean="0"/>
              <a:t>日本：</a:t>
            </a:r>
            <a:r>
              <a:rPr lang="en-US" altLang="zh-CN" sz="2800" dirty="0" smtClean="0"/>
              <a:t>K</a:t>
            </a:r>
            <a:r>
              <a:rPr lang="zh-CN" altLang="en-US" sz="2800" dirty="0" smtClean="0"/>
              <a:t>计算机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</a:t>
            </a:r>
            <a:r>
              <a:rPr lang="zh-CN" altLang="en-US" sz="2800" dirty="0" smtClean="0"/>
              <a:t>制造商：富士通公司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</a:t>
            </a:r>
            <a:r>
              <a:rPr lang="zh-CN" altLang="en-US" sz="2800" dirty="0" smtClean="0"/>
              <a:t>地点：日本神户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 smtClean="0"/>
              <a:t>     最大计算性能：</a:t>
            </a:r>
            <a:r>
              <a:rPr lang="en-US" altLang="zh-CN" sz="2800" dirty="0" smtClean="0">
                <a:solidFill>
                  <a:srgbClr val="FF0000"/>
                </a:solidFill>
              </a:rPr>
              <a:t>10,510</a:t>
            </a:r>
            <a:r>
              <a:rPr lang="en-US" altLang="zh-CN" sz="2800" dirty="0" smtClean="0"/>
              <a:t> </a:t>
            </a:r>
            <a:r>
              <a:rPr lang="en-US" altLang="zh-CN" sz="2800" dirty="0" err="1"/>
              <a:t>Tflops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 smtClean="0"/>
              <a:t>处理器：</a:t>
            </a:r>
            <a:r>
              <a:rPr lang="en-US" altLang="zh-CN" sz="2800" dirty="0" smtClean="0"/>
              <a:t>SPARC64 </a:t>
            </a:r>
            <a:r>
              <a:rPr lang="en-US" altLang="zh-CN" sz="2800" dirty="0" err="1"/>
              <a:t>VIIIfx</a:t>
            </a:r>
            <a:r>
              <a:rPr lang="en-US" altLang="zh-CN" sz="2800" dirty="0"/>
              <a:t> 2.0GHz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 smtClean="0"/>
              <a:t>处理器</a:t>
            </a:r>
            <a:r>
              <a:rPr lang="zh-CN" altLang="en-US" sz="2800" dirty="0"/>
              <a:t>核数：</a:t>
            </a:r>
            <a:r>
              <a:rPr lang="en-US" altLang="zh-CN" sz="2800" dirty="0" smtClean="0">
                <a:solidFill>
                  <a:srgbClr val="FF0000"/>
                </a:solidFill>
              </a:rPr>
              <a:t>224,162</a:t>
            </a:r>
            <a:r>
              <a:rPr lang="zh-CN" altLang="en-US" sz="2800" dirty="0"/>
              <a:t>个</a:t>
            </a:r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 smtClean="0"/>
              <a:t>     内存容量：</a:t>
            </a:r>
            <a:r>
              <a:rPr lang="en-US" altLang="zh-CN" sz="2800" dirty="0" smtClean="0">
                <a:solidFill>
                  <a:srgbClr val="FF0000"/>
                </a:solidFill>
              </a:rPr>
              <a:t>1,410,048</a:t>
            </a:r>
            <a:r>
              <a:rPr lang="en-US" altLang="zh-CN" sz="2800" dirty="0" smtClean="0"/>
              <a:t> Gb</a:t>
            </a:r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 OS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Linux</a:t>
            </a:r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 smtClean="0"/>
              <a:t>     互联</a:t>
            </a:r>
            <a:r>
              <a:rPr lang="zh-CN" altLang="en-US" sz="2800" dirty="0"/>
              <a:t>方式：私有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 smtClean="0"/>
              <a:t>     功耗：</a:t>
            </a:r>
            <a:r>
              <a:rPr lang="en-US" altLang="zh-CN" sz="2800" dirty="0" smtClean="0"/>
              <a:t>12,660Kw</a:t>
            </a:r>
            <a:endParaRPr lang="zh-CN" altLang="en-US" sz="2800" dirty="0" smtClean="0"/>
          </a:p>
          <a:p>
            <a:pPr marL="449580" indent="-449580" eaLnBrk="1" hangingPunct="1">
              <a:buFont typeface="Wingdings" panose="05000000000000000000" pitchFamily="2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</a:t>
            </a:r>
            <a:r>
              <a:rPr lang="zh-CN" altLang="en-US" sz="2800" dirty="0" smtClean="0"/>
              <a:t>    </a:t>
            </a:r>
            <a:endParaRPr lang="en-US" altLang="zh-CN" sz="2800" dirty="0" smtClean="0"/>
          </a:p>
        </p:txBody>
      </p:sp>
      <p:sp>
        <p:nvSpPr>
          <p:cNvPr id="1024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23850" y="6381750"/>
            <a:ext cx="2289175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mtClean="0"/>
              <a:t>计算机学院 体系结构中心</a:t>
            </a:r>
          </a:p>
        </p:txBody>
      </p:sp>
      <p:pic>
        <p:nvPicPr>
          <p:cNvPr id="10245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343400"/>
            <a:ext cx="4643437" cy="210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989013"/>
            <a:ext cx="235267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684213" y="4554538"/>
            <a:ext cx="8077200" cy="2246312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/>
          </a:gradFill>
          <a:ln w="9525">
            <a:solidFill>
              <a:srgbClr val="C00000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电费：</a:t>
            </a:r>
            <a:endParaRPr kumimoji="1"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黑体" panose="02010609060101010101" charset="-122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12660KW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*</a:t>
            </a: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24Hour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*</a:t>
            </a: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30day=9,115,200KW</a:t>
            </a:r>
          </a:p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如果按照工业用电</a:t>
            </a: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1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元</a:t>
            </a: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/KW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的话，一个月的电费是将近</a:t>
            </a: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1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千万元人民币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2011</a:t>
            </a:r>
            <a:r>
              <a:rPr lang="zh-CN" altLang="en-US" smtClean="0"/>
              <a:t>最快的五台超级计算机（</a:t>
            </a:r>
            <a:r>
              <a:rPr lang="en-US" altLang="zh-CN" smtClean="0"/>
              <a:t>2</a:t>
            </a:r>
            <a:r>
              <a:rPr lang="zh-CN" altLang="en-US" smtClean="0"/>
              <a:t>）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341438"/>
            <a:ext cx="8713788" cy="4194175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2"/>
              <a:tabLst>
                <a:tab pos="0" algn="l"/>
              </a:tabLst>
              <a:defRPr/>
            </a:pPr>
            <a:r>
              <a:rPr lang="zh-CN" altLang="en-US" sz="2800" dirty="0" smtClean="0"/>
              <a:t>中国：</a:t>
            </a:r>
            <a:r>
              <a:rPr lang="zh-CN" altLang="en-US" sz="2800" dirty="0" smtClean="0">
                <a:solidFill>
                  <a:srgbClr val="FF0000"/>
                </a:solidFill>
              </a:rPr>
              <a:t>天河一号</a:t>
            </a:r>
            <a:r>
              <a:rPr lang="en-US" altLang="zh-CN" sz="2800" dirty="0" smtClean="0">
                <a:solidFill>
                  <a:srgbClr val="FF0000"/>
                </a:solidFill>
              </a:rPr>
              <a:t>A1</a:t>
            </a:r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>
                <a:solidFill>
                  <a:srgbClr val="FF0000"/>
                </a:solidFill>
              </a:rPr>
              <a:t>     </a:t>
            </a:r>
            <a:r>
              <a:rPr lang="zh-CN" altLang="en-US" sz="2800" dirty="0" smtClean="0"/>
              <a:t>制造商：</a:t>
            </a:r>
            <a:r>
              <a:rPr lang="zh-CN" altLang="en-US" sz="2800" dirty="0"/>
              <a:t>国防</a:t>
            </a:r>
            <a:r>
              <a:rPr lang="zh-CN" altLang="en-US" sz="2800" dirty="0" smtClean="0"/>
              <a:t>科大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</a:t>
            </a:r>
            <a:r>
              <a:rPr lang="zh-CN" altLang="en-US" sz="2800" dirty="0" smtClean="0"/>
              <a:t>地点：国家</a:t>
            </a:r>
            <a:r>
              <a:rPr lang="zh-CN" altLang="en-US" sz="2800" dirty="0"/>
              <a:t>超级计算</a:t>
            </a:r>
            <a:r>
              <a:rPr lang="zh-CN" altLang="en-US" sz="2800" dirty="0" smtClean="0"/>
              <a:t>天津中心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</a:t>
            </a:r>
            <a:r>
              <a:rPr lang="zh-CN" altLang="en-US" sz="2800" dirty="0" smtClean="0"/>
              <a:t>最大计算性能：</a:t>
            </a:r>
            <a:r>
              <a:rPr lang="en-US" altLang="zh-CN" sz="2800" dirty="0" smtClean="0">
                <a:solidFill>
                  <a:srgbClr val="FF0000"/>
                </a:solidFill>
              </a:rPr>
              <a:t>2,566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Tflops</a:t>
            </a:r>
            <a:r>
              <a:rPr lang="en-US" altLang="zh-CN" sz="2800" dirty="0" smtClean="0"/>
              <a:t>   </a:t>
            </a:r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 smtClean="0"/>
              <a:t>处理器：</a:t>
            </a:r>
            <a:r>
              <a:rPr lang="de-DE" altLang="zh-CN" sz="2800" dirty="0" smtClean="0"/>
              <a:t>Xeon X5670 </a:t>
            </a:r>
            <a:r>
              <a:rPr lang="en-US" altLang="zh-CN" sz="2800" dirty="0" smtClean="0"/>
              <a:t>2.93GHz</a:t>
            </a:r>
            <a:r>
              <a:rPr lang="en-US" altLang="zh-CN" sz="2800" dirty="0"/>
              <a:t>/</a:t>
            </a:r>
            <a:r>
              <a:rPr lang="en-US" altLang="zh-CN" sz="2800" dirty="0" smtClean="0"/>
              <a:t>NVIDIA 2050 GPU </a:t>
            </a:r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 smtClean="0"/>
              <a:t>处理器核数：</a:t>
            </a:r>
            <a:r>
              <a:rPr lang="en-US" altLang="zh-CN" sz="2800" dirty="0" smtClean="0">
                <a:solidFill>
                  <a:srgbClr val="FF0000"/>
                </a:solidFill>
              </a:rPr>
              <a:t>186,368</a:t>
            </a:r>
            <a:r>
              <a:rPr lang="zh-CN" altLang="en-US" sz="2800" dirty="0" smtClean="0"/>
              <a:t>个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 smtClean="0"/>
              <a:t>     内存容量：</a:t>
            </a:r>
            <a:r>
              <a:rPr lang="en-US" altLang="zh-CN" sz="2800" dirty="0" smtClean="0">
                <a:solidFill>
                  <a:srgbClr val="FF0000"/>
                </a:solidFill>
              </a:rPr>
              <a:t>229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376</a:t>
            </a:r>
            <a:r>
              <a:rPr lang="en-US" altLang="zh-CN" sz="2800" dirty="0" smtClean="0"/>
              <a:t> Gb</a:t>
            </a:r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OS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Linux</a:t>
            </a:r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 smtClean="0"/>
              <a:t>     互联方式：私有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 smtClean="0"/>
              <a:t>功耗：</a:t>
            </a:r>
            <a:r>
              <a:rPr lang="en-US" altLang="zh-CN" sz="2800" dirty="0" smtClean="0">
                <a:solidFill>
                  <a:srgbClr val="FF0000"/>
                </a:solidFill>
              </a:rPr>
              <a:t>4040</a:t>
            </a:r>
            <a:r>
              <a:rPr lang="en-US" altLang="zh-CN" sz="2800" dirty="0" smtClean="0"/>
              <a:t>Kw</a:t>
            </a:r>
          </a:p>
          <a:p>
            <a:pPr marL="0" indent="0">
              <a:buFont typeface="Wingdings 2" panose="05020102010507070707" pitchFamily="18" charset="2"/>
              <a:buNone/>
              <a:defRPr/>
            </a:pP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endParaRPr lang="zh-CN" altLang="en-US" sz="2800" dirty="0" smtClean="0"/>
          </a:p>
          <a:p>
            <a:pPr marL="449580" indent="-449580" eaLnBrk="1" hangingPunct="1">
              <a:buFont typeface="Wingdings" panose="05000000000000000000" pitchFamily="2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</a:t>
            </a:r>
            <a:r>
              <a:rPr lang="zh-CN" altLang="en-US" sz="2800" dirty="0" smtClean="0"/>
              <a:t>    </a:t>
            </a:r>
            <a:endParaRPr lang="en-US" altLang="zh-CN" sz="2800" dirty="0" smtClean="0"/>
          </a:p>
        </p:txBody>
      </p:sp>
      <p:pic>
        <p:nvPicPr>
          <p:cNvPr id="1126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8" y="4837113"/>
            <a:ext cx="5040312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357018" y="691583"/>
            <a:ext cx="7592093" cy="762000"/>
          </a:xfrm>
        </p:spPr>
        <p:txBody>
          <a:bodyPr/>
          <a:lstStyle/>
          <a:p>
            <a:r>
              <a:rPr lang="zh-CN" altLang="en-US"/>
              <a:t>芯片是信息社会的基石 </a:t>
            </a:r>
            <a:endParaRPr lang="zh-CN" altLang="en-US" dirty="0"/>
          </a:p>
        </p:txBody>
      </p:sp>
      <p:sp>
        <p:nvSpPr>
          <p:cNvPr id="48" name="Text Box 8"/>
          <p:cNvSpPr txBox="1">
            <a:spLocks noChangeArrowheads="1"/>
          </p:cNvSpPr>
          <p:nvPr/>
        </p:nvSpPr>
        <p:spPr bwMode="auto">
          <a:xfrm>
            <a:off x="6010172" y="3509838"/>
            <a:ext cx="85700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4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内存</a:t>
            </a:r>
          </a:p>
        </p:txBody>
      </p:sp>
      <p:pic>
        <p:nvPicPr>
          <p:cNvPr id="1028" name="Picture 4" descr="C:\Users\c00227478\AppData\Roaming\eSpace_Desktop\UserData\c00227478\imagefiles\A6B5073F-320B-4520-A72F-05DCC9040BA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231" y="3862543"/>
            <a:ext cx="1692418" cy="118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5253" y="3854300"/>
            <a:ext cx="1343009" cy="116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43" y="2403294"/>
            <a:ext cx="2976816" cy="2128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656830" y="1992986"/>
            <a:ext cx="31456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世界第一台通用电子计算机</a:t>
            </a:r>
            <a:r>
              <a:rPr lang="en-US" altLang="zh-CN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—ENIAC</a:t>
            </a:r>
          </a:p>
        </p:txBody>
      </p:sp>
      <p:sp>
        <p:nvSpPr>
          <p:cNvPr id="5" name="矩形 4"/>
          <p:cNvSpPr/>
          <p:nvPr/>
        </p:nvSpPr>
        <p:spPr>
          <a:xfrm>
            <a:off x="656830" y="4631229"/>
            <a:ext cx="3203041" cy="84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1946</a:t>
            </a: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年诞生，由</a:t>
            </a:r>
            <a:r>
              <a:rPr lang="en-US" altLang="zh-CN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18,800</a:t>
            </a: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多个电子管组成，重量</a:t>
            </a:r>
            <a:r>
              <a:rPr lang="en-US" altLang="zh-CN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30</a:t>
            </a: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多吨，占地面积</a:t>
            </a:r>
            <a:r>
              <a:rPr lang="en-US" altLang="zh-CN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170</a:t>
            </a: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多平方米 。</a:t>
            </a:r>
          </a:p>
        </p:txBody>
      </p:sp>
      <p:sp>
        <p:nvSpPr>
          <p:cNvPr id="6" name="右箭头 5"/>
          <p:cNvSpPr/>
          <p:nvPr/>
        </p:nvSpPr>
        <p:spPr bwMode="auto">
          <a:xfrm>
            <a:off x="4041493" y="3501146"/>
            <a:ext cx="1498314" cy="327927"/>
          </a:xfrm>
          <a:prstGeom prst="rightArrow">
            <a:avLst/>
          </a:prstGeom>
          <a:solidFill>
            <a:srgbClr val="00B0F0"/>
          </a:solidFill>
          <a:ln w="22225" cap="flat" cmpd="sng" algn="ctr">
            <a:solidFill>
              <a:srgbClr val="15B0E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 eaLnBrk="1" hangingPunct="1"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zh-CN" altLang="en-US" sz="1800" b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74073" y="3167594"/>
            <a:ext cx="172354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得益于芯片的发展</a:t>
            </a:r>
            <a:endParaRPr lang="en-US" altLang="zh-CN" sz="15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970253" y="3854300"/>
            <a:ext cx="15311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小型化，高性能</a:t>
            </a:r>
            <a:endParaRPr lang="en-US" altLang="zh-CN" sz="15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7727809" y="3509838"/>
            <a:ext cx="55245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4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手机</a:t>
            </a: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7500388" y="4998754"/>
            <a:ext cx="100729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4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数码相机  </a:t>
            </a:r>
          </a:p>
        </p:txBody>
      </p:sp>
      <p:sp>
        <p:nvSpPr>
          <p:cNvPr id="34" name="Text Box 8"/>
          <p:cNvSpPr txBox="1">
            <a:spLocks noChangeArrowheads="1"/>
          </p:cNvSpPr>
          <p:nvPr/>
        </p:nvSpPr>
        <p:spPr bwMode="auto">
          <a:xfrm>
            <a:off x="5893187" y="4998754"/>
            <a:ext cx="71850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4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计算机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4014">
            <a:off x="5599615" y="2689728"/>
            <a:ext cx="1678121" cy="6923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268" y="2010256"/>
            <a:ext cx="955390" cy="128737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2011</a:t>
            </a:r>
            <a:r>
              <a:rPr lang="zh-CN" altLang="en-US" smtClean="0"/>
              <a:t>最快的五台超级计算机（</a:t>
            </a:r>
            <a:r>
              <a:rPr lang="en-US" altLang="zh-CN" smtClean="0"/>
              <a:t>3</a:t>
            </a:r>
            <a:r>
              <a:rPr lang="zh-CN" altLang="en-US" smtClean="0"/>
              <a:t>）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268413"/>
            <a:ext cx="8685212" cy="4194175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3"/>
              <a:tabLst>
                <a:tab pos="0" algn="l"/>
              </a:tabLst>
              <a:defRPr/>
            </a:pPr>
            <a:r>
              <a:rPr lang="zh-CN" altLang="en-US" sz="2800" dirty="0" smtClean="0"/>
              <a:t>美国：</a:t>
            </a:r>
            <a:r>
              <a:rPr lang="en-US" altLang="zh-CN" sz="2800" dirty="0" smtClean="0"/>
              <a:t>Jaguar</a:t>
            </a:r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 smtClean="0"/>
              <a:t>     制造商：</a:t>
            </a:r>
            <a:r>
              <a:rPr lang="en-US" altLang="zh-CN" sz="2800" dirty="0" smtClean="0"/>
              <a:t>Cray</a:t>
            </a:r>
            <a:r>
              <a:rPr lang="zh-CN" altLang="en-US" sz="2800" dirty="0" smtClean="0"/>
              <a:t>公司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地点</a:t>
            </a:r>
            <a:r>
              <a:rPr lang="zh-CN" altLang="en-US" sz="2800" dirty="0" smtClean="0"/>
              <a:t>：</a:t>
            </a:r>
            <a:r>
              <a:rPr lang="zh-CN" altLang="en-US" sz="2800" dirty="0"/>
              <a:t>田纳西州橡树岭国家</a:t>
            </a:r>
            <a:r>
              <a:rPr lang="zh-CN" altLang="en-US" sz="2800" dirty="0" smtClean="0"/>
              <a:t>实验室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最大计算性能</a:t>
            </a:r>
            <a:r>
              <a:rPr lang="zh-CN" altLang="en-US" sz="2800" dirty="0" smtClean="0"/>
              <a:t>：</a:t>
            </a:r>
            <a:r>
              <a:rPr lang="en-US" altLang="zh-CN" sz="2800" dirty="0" smtClean="0">
                <a:solidFill>
                  <a:srgbClr val="FF0000"/>
                </a:solidFill>
              </a:rPr>
              <a:t>1,759 </a:t>
            </a:r>
            <a:r>
              <a:rPr lang="en-US" altLang="zh-CN" sz="2800" dirty="0" err="1"/>
              <a:t>Tflops</a:t>
            </a:r>
            <a:r>
              <a:rPr lang="zh-CN" altLang="en-US" sz="2800" dirty="0"/>
              <a:t>。</a:t>
            </a:r>
            <a:r>
              <a:rPr lang="en-US" altLang="zh-CN" sz="2800" dirty="0"/>
              <a:t>   </a:t>
            </a:r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处理器</a:t>
            </a:r>
            <a:r>
              <a:rPr lang="zh-CN" altLang="en-US" sz="2800" dirty="0" smtClean="0"/>
              <a:t>：</a:t>
            </a:r>
            <a:r>
              <a:rPr lang="en-US" altLang="zh-CN" sz="2800" dirty="0"/>
              <a:t>AMD </a:t>
            </a:r>
            <a:r>
              <a:rPr lang="en-US" altLang="zh-CN" sz="2800" dirty="0" smtClean="0"/>
              <a:t>Opteron </a:t>
            </a:r>
            <a:r>
              <a:rPr lang="en-US" altLang="zh-CN" sz="2800" dirty="0"/>
              <a:t>Six Core </a:t>
            </a:r>
            <a:r>
              <a:rPr lang="en-US" altLang="zh-CN" sz="2800" dirty="0" smtClean="0"/>
              <a:t>2.6GHz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处理器核数</a:t>
            </a:r>
            <a:r>
              <a:rPr lang="zh-CN" altLang="en-US" sz="2800" dirty="0" smtClean="0"/>
              <a:t>：</a:t>
            </a:r>
            <a:r>
              <a:rPr lang="en-US" altLang="zh-CN" sz="2800" dirty="0" smtClean="0">
                <a:solidFill>
                  <a:srgbClr val="FF0000"/>
                </a:solidFill>
              </a:rPr>
              <a:t>224,162</a:t>
            </a:r>
            <a:r>
              <a:rPr lang="zh-CN" altLang="en-US" sz="2800" dirty="0" smtClean="0"/>
              <a:t>个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内存容量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en-US" altLang="zh-CN" sz="2800" dirty="0"/>
              <a:t>OS</a:t>
            </a:r>
            <a:r>
              <a:rPr lang="zh-CN" altLang="en-US" sz="2800" dirty="0"/>
              <a:t>：</a:t>
            </a:r>
            <a:r>
              <a:rPr lang="en-US" altLang="zh-CN" sz="2800" dirty="0"/>
              <a:t>Linux</a:t>
            </a:r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互联方式：私有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功耗</a:t>
            </a:r>
            <a:r>
              <a:rPr lang="zh-CN" altLang="en-US" sz="2800" dirty="0" smtClean="0"/>
              <a:t>：</a:t>
            </a:r>
            <a:r>
              <a:rPr lang="en-US" altLang="zh-CN" sz="2800" dirty="0" smtClean="0">
                <a:solidFill>
                  <a:srgbClr val="FF0000"/>
                </a:solidFill>
              </a:rPr>
              <a:t>6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950</a:t>
            </a:r>
            <a:r>
              <a:rPr lang="en-US" altLang="zh-CN" sz="2800" dirty="0" smtClean="0"/>
              <a:t>Kw</a:t>
            </a:r>
            <a:r>
              <a:rPr lang="zh-CN" altLang="en-US" sz="2800" dirty="0" smtClean="0"/>
              <a:t>    </a:t>
            </a:r>
            <a:endParaRPr lang="en-US" altLang="zh-CN" sz="2800" dirty="0" smtClean="0"/>
          </a:p>
        </p:txBody>
      </p:sp>
      <p:pic>
        <p:nvPicPr>
          <p:cNvPr id="1229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4491038"/>
            <a:ext cx="5795962" cy="236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87338" y="333375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2011</a:t>
            </a:r>
            <a:r>
              <a:rPr lang="zh-CN" altLang="en-US" smtClean="0"/>
              <a:t>最快的五台超级计算机（</a:t>
            </a:r>
            <a:r>
              <a:rPr lang="en-US" altLang="zh-CN" smtClean="0"/>
              <a:t>4</a:t>
            </a:r>
            <a:r>
              <a:rPr lang="zh-CN" altLang="en-US" smtClean="0"/>
              <a:t>）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98425" y="1484313"/>
            <a:ext cx="8988425" cy="4194175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4"/>
              <a:tabLst>
                <a:tab pos="0" algn="l"/>
              </a:tabLst>
              <a:defRPr/>
            </a:pPr>
            <a:r>
              <a:rPr lang="zh-CN" altLang="en-US" sz="2800" dirty="0" smtClean="0"/>
              <a:t>中国：</a:t>
            </a:r>
            <a:r>
              <a:rPr lang="zh-CN" altLang="en-US" sz="2800" dirty="0" smtClean="0">
                <a:solidFill>
                  <a:srgbClr val="FF0000"/>
                </a:solidFill>
              </a:rPr>
              <a:t>曙光</a:t>
            </a:r>
            <a:r>
              <a:rPr lang="en-US" altLang="zh-CN" sz="2800" dirty="0">
                <a:solidFill>
                  <a:srgbClr val="FF0000"/>
                </a:solidFill>
              </a:rPr>
              <a:t>TC3600</a:t>
            </a:r>
            <a:r>
              <a:rPr lang="zh-CN" altLang="en-US" sz="2800" dirty="0">
                <a:solidFill>
                  <a:srgbClr val="FF0000"/>
                </a:solidFill>
              </a:rPr>
              <a:t>刀片系统</a:t>
            </a:r>
            <a:r>
              <a:rPr lang="en-US" altLang="zh-CN" sz="2800" dirty="0">
                <a:solidFill>
                  <a:srgbClr val="FF0000"/>
                </a:solidFill>
              </a:rPr>
              <a:t>Nebulae</a:t>
            </a:r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/>
              <a:t>     制造商</a:t>
            </a:r>
            <a:r>
              <a:rPr lang="zh-CN" altLang="en-US" sz="2800" dirty="0" smtClean="0"/>
              <a:t>：曙光公司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地点</a:t>
            </a:r>
            <a:r>
              <a:rPr lang="zh-CN" altLang="en-US" sz="2800" dirty="0" smtClean="0"/>
              <a:t>：</a:t>
            </a:r>
            <a:r>
              <a:rPr lang="zh-CN" altLang="en-US" sz="2800" dirty="0"/>
              <a:t>国家超级计算</a:t>
            </a:r>
            <a:r>
              <a:rPr lang="zh-CN" altLang="en-US" sz="2800" dirty="0" smtClean="0"/>
              <a:t>深圳中心</a:t>
            </a:r>
            <a:endParaRPr lang="en-US" altLang="zh-CN" sz="2800" dirty="0" smtClean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最大计算性能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1,271 </a:t>
            </a:r>
            <a:r>
              <a:rPr lang="en-US" altLang="zh-CN" sz="2800" dirty="0" err="1"/>
              <a:t>Tflops</a:t>
            </a:r>
            <a:r>
              <a:rPr lang="zh-CN" altLang="en-US" sz="2800" dirty="0"/>
              <a:t>。</a:t>
            </a:r>
            <a:r>
              <a:rPr lang="en-US" altLang="zh-CN" sz="2800" dirty="0"/>
              <a:t>   </a:t>
            </a:r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处理器</a:t>
            </a:r>
            <a:r>
              <a:rPr lang="zh-CN" altLang="en-US" sz="2800" dirty="0" smtClean="0"/>
              <a:t>：</a:t>
            </a:r>
            <a:r>
              <a:rPr lang="en-US" altLang="zh-CN" sz="2800" dirty="0"/>
              <a:t>Intel </a:t>
            </a:r>
            <a:r>
              <a:rPr lang="en-US" altLang="zh-CN" sz="2800" dirty="0" smtClean="0"/>
              <a:t>X5650 6C 2.66GHz</a:t>
            </a:r>
            <a:r>
              <a:rPr lang="en-US" altLang="zh-CN" sz="2800" dirty="0"/>
              <a:t>/</a:t>
            </a:r>
            <a:r>
              <a:rPr lang="en-US" altLang="zh-CN" sz="2800" dirty="0" err="1" smtClean="0"/>
              <a:t>Nvidia</a:t>
            </a:r>
            <a:r>
              <a:rPr lang="en-US" altLang="zh-CN" sz="2800" dirty="0" smtClean="0"/>
              <a:t> 2050 GPU</a:t>
            </a:r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处理器核数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120,640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内存容量：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  OS</a:t>
            </a:r>
            <a:r>
              <a:rPr lang="zh-CN" altLang="en-US" sz="2800" dirty="0"/>
              <a:t>：</a:t>
            </a:r>
            <a:r>
              <a:rPr lang="en-US" altLang="zh-CN" sz="2800" dirty="0"/>
              <a:t>Linux</a:t>
            </a:r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互联方式</a:t>
            </a:r>
            <a:r>
              <a:rPr lang="zh-CN" altLang="en-US" sz="2800" dirty="0" smtClean="0"/>
              <a:t>：</a:t>
            </a:r>
            <a:r>
              <a:rPr lang="en-US" altLang="zh-CN" sz="2800" dirty="0" err="1"/>
              <a:t>Infiniband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QDR</a:t>
            </a:r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功耗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2,580Kw</a:t>
            </a:r>
          </a:p>
          <a:p>
            <a:pPr marL="0" indent="0" eaLnBrk="1" hangingPunct="1">
              <a:lnSpc>
                <a:spcPct val="80000"/>
              </a:lnSpc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400" dirty="0" smtClean="0"/>
              <a:t> </a:t>
            </a:r>
          </a:p>
        </p:txBody>
      </p:sp>
      <p:pic>
        <p:nvPicPr>
          <p:cNvPr id="13316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4005263"/>
            <a:ext cx="45243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854075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2011</a:t>
            </a:r>
            <a:r>
              <a:rPr lang="zh-CN" altLang="en-US" smtClean="0"/>
              <a:t>最快的五台超级计算机（</a:t>
            </a:r>
            <a:r>
              <a:rPr lang="en-US" altLang="zh-CN" smtClean="0"/>
              <a:t>5</a:t>
            </a:r>
            <a:r>
              <a:rPr lang="zh-CN" altLang="en-US" smtClean="0"/>
              <a:t>）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28738"/>
            <a:ext cx="8540750" cy="4194175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 startAt="5"/>
              <a:tabLst>
                <a:tab pos="0" algn="l"/>
              </a:tabLst>
              <a:defRPr/>
            </a:pPr>
            <a:r>
              <a:rPr lang="zh-CN" altLang="en-US" sz="2800" dirty="0" smtClean="0"/>
              <a:t>日本：</a:t>
            </a:r>
            <a:r>
              <a:rPr lang="en-US" altLang="zh-CN" sz="2800" dirty="0" smtClean="0"/>
              <a:t>HP </a:t>
            </a:r>
            <a:r>
              <a:rPr lang="en-US" altLang="zh-CN" sz="2800" dirty="0" err="1" smtClean="0"/>
              <a:t>ProLiant</a:t>
            </a:r>
            <a:r>
              <a:rPr lang="en-US" altLang="zh-CN" sz="2800" dirty="0" smtClean="0"/>
              <a:t> SL390 TSUBAME 2.0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zh-CN" altLang="en-US" sz="2800" dirty="0"/>
              <a:t>     制造商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NEC</a:t>
            </a:r>
            <a:r>
              <a:rPr lang="en-US" altLang="zh-CN" sz="2800" dirty="0"/>
              <a:t>/</a:t>
            </a:r>
            <a:r>
              <a:rPr lang="en-US" altLang="zh-CN" sz="2800" dirty="0" smtClean="0"/>
              <a:t>HP</a:t>
            </a:r>
            <a:r>
              <a:rPr lang="zh-CN" altLang="en-US" sz="2800" dirty="0" smtClean="0"/>
              <a:t>公司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地点</a:t>
            </a:r>
            <a:r>
              <a:rPr lang="zh-CN" altLang="en-US" sz="2800" dirty="0" smtClean="0"/>
              <a:t>：东京工业大学</a:t>
            </a:r>
            <a:endParaRPr lang="en-US" altLang="zh-CN" sz="2800" dirty="0"/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最大计算性能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1192 </a:t>
            </a:r>
            <a:r>
              <a:rPr lang="en-US" altLang="zh-CN" sz="2800" dirty="0" err="1"/>
              <a:t>Tflops</a:t>
            </a:r>
            <a:r>
              <a:rPr lang="zh-CN" altLang="en-US" sz="2800" dirty="0"/>
              <a:t>。</a:t>
            </a:r>
            <a:r>
              <a:rPr lang="en-US" altLang="zh-CN" sz="2800" dirty="0"/>
              <a:t>   </a:t>
            </a:r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/>
              <a:t>     </a:t>
            </a:r>
            <a:r>
              <a:rPr lang="zh-CN" altLang="en-US" sz="2800" dirty="0"/>
              <a:t>处理器</a:t>
            </a:r>
            <a:r>
              <a:rPr lang="zh-CN" altLang="en-US" sz="2800" dirty="0" smtClean="0"/>
              <a:t>：</a:t>
            </a:r>
            <a:r>
              <a:rPr lang="en-US" altLang="zh-CN" sz="2800" dirty="0"/>
              <a:t>HP </a:t>
            </a:r>
            <a:r>
              <a:rPr lang="en-US" altLang="zh-CN" sz="2800" dirty="0" err="1"/>
              <a:t>ProLiant</a:t>
            </a:r>
            <a:r>
              <a:rPr lang="en-US" altLang="zh-CN" sz="2800" dirty="0"/>
              <a:t> SL390s </a:t>
            </a:r>
            <a:r>
              <a:rPr lang="en-US" altLang="zh-CN" sz="2800" dirty="0" smtClean="0"/>
              <a:t>G7</a:t>
            </a:r>
            <a:r>
              <a:rPr lang="en-US" altLang="zh-CN" sz="2800" dirty="0"/>
              <a:t>/</a:t>
            </a:r>
            <a:r>
              <a:rPr lang="en-US" altLang="zh-CN" sz="2800" dirty="0" smtClean="0"/>
              <a:t>Xeon X5670 6C </a:t>
            </a:r>
            <a:r>
              <a:rPr lang="en-US" altLang="zh-CN" sz="2800" dirty="0" err="1" smtClean="0"/>
              <a:t>Nvidia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2050 </a:t>
            </a:r>
            <a:r>
              <a:rPr lang="en-US" altLang="zh-CN" sz="2800" dirty="0" smtClean="0"/>
              <a:t>GPU</a:t>
            </a:r>
          </a:p>
          <a:p>
            <a:pPr marL="0" indent="0" eaLnBrk="1" hangingPunct="1"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处理器核数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73278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内存容量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90919 Gb</a:t>
            </a:r>
            <a:endParaRPr lang="en-US" altLang="zh-CN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/>
              <a:t>     OS</a:t>
            </a:r>
            <a:r>
              <a:rPr lang="zh-CN" altLang="en-US" sz="2800" dirty="0"/>
              <a:t>：</a:t>
            </a:r>
            <a:r>
              <a:rPr lang="en-US" altLang="zh-CN" sz="2800" dirty="0"/>
              <a:t>Linux</a:t>
            </a:r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zh-CN" altLang="en-US" sz="2800" dirty="0"/>
              <a:t>     互联方式</a:t>
            </a:r>
            <a:r>
              <a:rPr lang="zh-CN" altLang="en-US" sz="2800" dirty="0" smtClean="0"/>
              <a:t>：</a:t>
            </a:r>
            <a:r>
              <a:rPr lang="en-US" altLang="zh-CN" sz="2800" dirty="0" err="1"/>
              <a:t>Infiniband</a:t>
            </a:r>
            <a:r>
              <a:rPr lang="en-US" altLang="zh-CN" sz="2800" dirty="0"/>
              <a:t> QDR</a:t>
            </a:r>
          </a:p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altLang="zh-CN" sz="2800" dirty="0" smtClean="0"/>
              <a:t>     </a:t>
            </a:r>
            <a:r>
              <a:rPr lang="zh-CN" altLang="en-US" sz="2800" dirty="0"/>
              <a:t>功耗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1399Kw</a:t>
            </a:r>
            <a:r>
              <a:rPr lang="zh-CN" altLang="en-US" sz="2800" dirty="0" smtClean="0"/>
              <a:t> </a:t>
            </a:r>
            <a:endParaRPr lang="en-US" altLang="zh-CN" sz="2800" dirty="0" smtClean="0"/>
          </a:p>
          <a:p>
            <a:pPr marL="0" indent="0" eaLnBrk="1" hangingPunct="1">
              <a:lnSpc>
                <a:spcPct val="80000"/>
              </a:lnSpc>
              <a:buFont typeface="Wingdings 2" panose="05020102010507070707" pitchFamily="18" charset="2"/>
              <a:buNone/>
              <a:tabLst>
                <a:tab pos="0" algn="l"/>
              </a:tabLst>
              <a:defRPr/>
            </a:pPr>
            <a:endParaRPr lang="zh-CN" altLang="en-US" sz="2400" dirty="0" smtClean="0"/>
          </a:p>
        </p:txBody>
      </p:sp>
      <p:pic>
        <p:nvPicPr>
          <p:cNvPr id="1434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4187825"/>
            <a:ext cx="4110037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2013</a:t>
            </a:r>
            <a:r>
              <a:rPr lang="zh-CN" altLang="en-US" smtClean="0"/>
              <a:t>年</a:t>
            </a:r>
            <a:r>
              <a:rPr lang="en-US" altLang="zh-CN" smtClean="0"/>
              <a:t>Top500</a:t>
            </a:r>
            <a:r>
              <a:rPr lang="zh-CN" altLang="en-US" smtClean="0"/>
              <a:t>（</a:t>
            </a:r>
            <a:r>
              <a:rPr lang="en-US" altLang="zh-CN" smtClean="0"/>
              <a:t>11</a:t>
            </a:r>
            <a:r>
              <a:rPr lang="zh-CN" altLang="en-US" smtClean="0"/>
              <a:t>月</a:t>
            </a:r>
            <a:r>
              <a:rPr lang="en-US" altLang="zh-CN" smtClean="0"/>
              <a:t>18</a:t>
            </a:r>
            <a:r>
              <a:rPr lang="zh-CN" altLang="en-US" smtClean="0"/>
              <a:t>日）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xfrm>
            <a:off x="179388" y="1557338"/>
            <a:ext cx="8662987" cy="4194175"/>
          </a:xfrm>
        </p:spPr>
        <p:txBody>
          <a:bodyPr/>
          <a:lstStyle/>
          <a:p>
            <a:r>
              <a:rPr lang="en-US" altLang="zh-CN" smtClean="0"/>
              <a:t>1</a:t>
            </a:r>
            <a:r>
              <a:rPr lang="zh-CN" altLang="en-US" smtClean="0"/>
              <a:t>、天河二号（国防科大）：每秒</a:t>
            </a:r>
            <a:r>
              <a:rPr lang="en-US" altLang="zh-CN" smtClean="0"/>
              <a:t>33.86</a:t>
            </a:r>
            <a:r>
              <a:rPr lang="zh-CN" altLang="en-US" smtClean="0"/>
              <a:t>千万亿次浮点运算</a:t>
            </a:r>
            <a:endParaRPr lang="en-US" altLang="zh-CN" smtClean="0"/>
          </a:p>
          <a:p>
            <a:r>
              <a:rPr lang="en-US" altLang="zh-CN" smtClean="0"/>
              <a:t>2</a:t>
            </a:r>
            <a:r>
              <a:rPr lang="zh-CN" altLang="en-US" smtClean="0"/>
              <a:t>、泰坦（美国橡树岭国家实验室）：每秒</a:t>
            </a:r>
            <a:r>
              <a:rPr lang="en-US" altLang="zh-CN" smtClean="0"/>
              <a:t>17.59</a:t>
            </a:r>
            <a:r>
              <a:rPr lang="zh-CN" altLang="en-US" smtClean="0"/>
              <a:t>千万亿次浮点运算</a:t>
            </a:r>
            <a:endParaRPr lang="en-US" altLang="zh-CN" smtClean="0"/>
          </a:p>
          <a:p>
            <a:r>
              <a:rPr lang="en-US" altLang="zh-CN" smtClean="0"/>
              <a:t>3</a:t>
            </a:r>
            <a:r>
              <a:rPr lang="zh-CN" altLang="en-US" smtClean="0"/>
              <a:t>、红杉（美国劳伦斯</a:t>
            </a:r>
            <a:r>
              <a:rPr lang="en-US" altLang="zh-CN" smtClean="0"/>
              <a:t>-</a:t>
            </a:r>
            <a:r>
              <a:rPr lang="zh-CN" altLang="en-US" smtClean="0"/>
              <a:t>利弗莫尔国家实验室）</a:t>
            </a:r>
            <a:endParaRPr lang="en-US" altLang="zh-CN" smtClean="0"/>
          </a:p>
          <a:p>
            <a:r>
              <a:rPr lang="en-US" altLang="zh-CN" smtClean="0"/>
              <a:t>4</a:t>
            </a:r>
            <a:r>
              <a:rPr lang="zh-CN" altLang="en-US" smtClean="0"/>
              <a:t>、京（日本理化研究所得）</a:t>
            </a:r>
            <a:endParaRPr lang="en-US" altLang="zh-CN" smtClean="0"/>
          </a:p>
          <a:p>
            <a:r>
              <a:rPr lang="en-US" altLang="zh-CN" smtClean="0"/>
              <a:t>5</a:t>
            </a:r>
            <a:r>
              <a:rPr lang="zh-CN" altLang="en-US" smtClean="0"/>
              <a:t>、米拉（美国阿尔贡国家实验室）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500</a:t>
            </a:r>
            <a:r>
              <a:rPr lang="zh-CN" altLang="en-US" smtClean="0"/>
              <a:t>强中，美国</a:t>
            </a:r>
            <a:r>
              <a:rPr lang="en-US" altLang="zh-CN" smtClean="0"/>
              <a:t>265</a:t>
            </a:r>
            <a:r>
              <a:rPr lang="zh-CN" altLang="en-US" smtClean="0"/>
              <a:t>个，中国</a:t>
            </a:r>
            <a:r>
              <a:rPr lang="en-US" altLang="zh-CN" smtClean="0"/>
              <a:t>63</a:t>
            </a:r>
            <a:r>
              <a:rPr lang="zh-CN" altLang="en-US" smtClean="0"/>
              <a:t>个，日本</a:t>
            </a:r>
            <a:r>
              <a:rPr lang="en-US" altLang="zh-CN" smtClean="0"/>
              <a:t>28</a:t>
            </a:r>
            <a:r>
              <a:rPr lang="zh-CN" altLang="en-US" smtClean="0"/>
              <a:t>个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23520"/>
            <a:ext cx="7772400" cy="690880"/>
          </a:xfrm>
        </p:spPr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Top500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990600"/>
            <a:ext cx="7772400" cy="4095750"/>
          </a:xfrm>
        </p:spPr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 smtClean="0"/>
              <a:t>日公布，</a:t>
            </a:r>
            <a:r>
              <a:rPr lang="en-US" altLang="zh-CN" dirty="0" err="1" smtClean="0"/>
              <a:t>Linpack</a:t>
            </a:r>
            <a:r>
              <a:rPr lang="zh-CN" altLang="en-US" dirty="0" smtClean="0"/>
              <a:t>测试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en-US" dirty="0"/>
              <a:t>神威</a:t>
            </a:r>
            <a:r>
              <a:rPr lang="en-US" altLang="zh-CN" dirty="0"/>
              <a:t>·</a:t>
            </a:r>
            <a:r>
              <a:rPr lang="zh-CN" altLang="en-US" dirty="0"/>
              <a:t>太湖之</a:t>
            </a:r>
            <a:r>
              <a:rPr lang="zh-CN" altLang="en-US" dirty="0" smtClean="0"/>
              <a:t>光（</a:t>
            </a:r>
            <a:r>
              <a:rPr lang="zh-CN" altLang="en-US" dirty="0"/>
              <a:t>中国国家超级计算无锡中心</a:t>
            </a:r>
            <a:r>
              <a:rPr lang="zh-CN" altLang="en-US" dirty="0" smtClean="0"/>
              <a:t>）：每秒</a:t>
            </a:r>
            <a:r>
              <a:rPr lang="en-US" altLang="zh-CN" dirty="0"/>
              <a:t>9.3</a:t>
            </a:r>
            <a:r>
              <a:rPr lang="zh-CN" altLang="en-US" dirty="0"/>
              <a:t>亿亿</a:t>
            </a:r>
            <a:r>
              <a:rPr lang="zh-CN" altLang="en-US" dirty="0" smtClean="0"/>
              <a:t>次浮点运算，</a:t>
            </a:r>
            <a:r>
              <a:rPr lang="zh-CN" altLang="en-US" dirty="0"/>
              <a:t>太湖之光搭载</a:t>
            </a:r>
            <a:r>
              <a:rPr lang="zh-CN" altLang="en-US" dirty="0">
                <a:solidFill>
                  <a:srgbClr val="FF0000"/>
                </a:solidFill>
              </a:rPr>
              <a:t>申威</a:t>
            </a:r>
            <a:r>
              <a:rPr lang="en-US" altLang="zh-CN" dirty="0">
                <a:solidFill>
                  <a:srgbClr val="FF0000"/>
                </a:solidFill>
              </a:rPr>
              <a:t>26010</a:t>
            </a:r>
            <a:r>
              <a:rPr lang="zh-CN" altLang="en-US" dirty="0">
                <a:solidFill>
                  <a:srgbClr val="FF0000"/>
                </a:solidFill>
              </a:rPr>
              <a:t>众核处理器</a:t>
            </a:r>
            <a:r>
              <a:rPr lang="zh-CN" altLang="en-US" dirty="0" smtClean="0"/>
              <a:t>，</a:t>
            </a:r>
            <a:r>
              <a:rPr lang="zh-CN" altLang="en-US" dirty="0"/>
              <a:t>功耗比达到每瓦特</a:t>
            </a:r>
            <a:r>
              <a:rPr lang="en-US" altLang="zh-CN" dirty="0"/>
              <a:t>60.51</a:t>
            </a:r>
            <a:r>
              <a:rPr lang="zh-CN" altLang="en-US" dirty="0"/>
              <a:t>亿次运算。与天河二号相比，持续计算速度提升了近</a:t>
            </a:r>
            <a:r>
              <a:rPr lang="en-US" altLang="zh-CN" dirty="0"/>
              <a:t>3</a:t>
            </a:r>
            <a:r>
              <a:rPr lang="zh-CN" altLang="en-US" dirty="0"/>
              <a:t>倍，测试功耗却更低（</a:t>
            </a:r>
            <a:r>
              <a:rPr lang="en-US" altLang="zh-CN" dirty="0"/>
              <a:t>15371KW</a:t>
            </a:r>
            <a:r>
              <a:rPr lang="zh-CN" altLang="en-US" dirty="0"/>
              <a:t>，天河二号为</a:t>
            </a:r>
            <a:r>
              <a:rPr lang="en-US" altLang="zh-CN" dirty="0"/>
              <a:t>17808KW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3254" name="Picture 6" descr="http://cms-bucket.nosdn.127.net/catchpic/5/50/504A9F47477C1986DF507AEF6835AA6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06" y="3769841"/>
            <a:ext cx="7425258" cy="26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81000" y="914400"/>
            <a:ext cx="8458200" cy="76200"/>
          </a:xfrm>
          <a:prstGeom prst="parallelogram">
            <a:avLst>
              <a:gd name="adj" fmla="val 2775000"/>
            </a:avLst>
          </a:prstGeom>
          <a:solidFill>
            <a:srgbClr val="9966FF"/>
          </a:solidFill>
          <a:ln>
            <a:noFill/>
          </a:ln>
          <a:effectLst>
            <a:prstShdw prst="shdw17" dist="231753" dir="567739">
              <a:schemeClr val="bg1"/>
            </a:prstShdw>
          </a:effectLst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28930"/>
            <a:ext cx="7772400" cy="714375"/>
          </a:xfrm>
        </p:spPr>
        <p:txBody>
          <a:bodyPr/>
          <a:lstStyle/>
          <a:p>
            <a:r>
              <a:rPr lang="zh-CN" altLang="en-US" dirty="0"/>
              <a:t>太湖之</a:t>
            </a:r>
            <a:r>
              <a:rPr lang="zh-CN" altLang="en-US" dirty="0" smtClean="0"/>
              <a:t>光</a:t>
            </a:r>
            <a:r>
              <a:rPr lang="en-US" altLang="zh-CN" b="0" dirty="0" err="1">
                <a:effectLst/>
              </a:rPr>
              <a:t>TaiHuLight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315" y="1166495"/>
            <a:ext cx="8134985" cy="2665730"/>
          </a:xfrm>
        </p:spPr>
        <p:txBody>
          <a:bodyPr/>
          <a:lstStyle/>
          <a:p>
            <a:r>
              <a:rPr lang="en-US" altLang="zh-CN" sz="1700" b="0" dirty="0"/>
              <a:t>2015</a:t>
            </a:r>
            <a:r>
              <a:rPr lang="zh-CN" altLang="en-US" sz="1700" b="0" dirty="0"/>
              <a:t>年</a:t>
            </a:r>
            <a:r>
              <a:rPr lang="en-US" altLang="zh-CN" sz="1700" b="0" dirty="0"/>
              <a:t>4</a:t>
            </a:r>
            <a:r>
              <a:rPr lang="zh-CN" altLang="en-US" sz="1700" b="0" dirty="0"/>
              <a:t>月，美国商务部发布公告，决定禁止英特尔向四家国家超级计算机中心出售</a:t>
            </a:r>
            <a:r>
              <a:rPr lang="en-US" altLang="zh-CN" sz="1700" b="0" dirty="0"/>
              <a:t>Xeon Phi</a:t>
            </a:r>
            <a:r>
              <a:rPr lang="zh-CN" altLang="en-US" sz="1700" b="0" dirty="0"/>
              <a:t>处理器。而在此之前，曾经的</a:t>
            </a:r>
            <a:r>
              <a:rPr lang="en-US" altLang="zh-CN" sz="1700" b="0" dirty="0"/>
              <a:t>TOP500</a:t>
            </a:r>
            <a:r>
              <a:rPr lang="zh-CN" altLang="en-US" sz="1700" b="0" dirty="0"/>
              <a:t>冠军天河二号采用的就是</a:t>
            </a:r>
            <a:r>
              <a:rPr lang="en-US" altLang="zh-CN" sz="1700" b="0" dirty="0"/>
              <a:t>Xeon</a:t>
            </a:r>
            <a:r>
              <a:rPr lang="zh-CN" altLang="en-US" sz="1700" b="0" dirty="0"/>
              <a:t>系列处理器。这意味着，天河二号将无法继续使用英特尔提供的用于升级系统的新款芯片</a:t>
            </a:r>
            <a:r>
              <a:rPr lang="zh-CN" altLang="en-US" sz="1700" b="0" dirty="0" smtClean="0"/>
              <a:t>。</a:t>
            </a:r>
            <a:endParaRPr lang="en-US" altLang="zh-CN" sz="1700" b="0" dirty="0" smtClean="0"/>
          </a:p>
          <a:p>
            <a:r>
              <a:rPr lang="zh-CN" altLang="en-US" sz="1700" b="0" dirty="0"/>
              <a:t>申威</a:t>
            </a:r>
            <a:r>
              <a:rPr lang="en-US" altLang="zh-CN" sz="1700" b="0" dirty="0"/>
              <a:t>26010</a:t>
            </a:r>
            <a:r>
              <a:rPr lang="zh-CN" altLang="en-US" sz="1700" b="0" dirty="0"/>
              <a:t>采用了“</a:t>
            </a:r>
            <a:r>
              <a:rPr lang="en-US" altLang="zh-CN" sz="1700" b="0" dirty="0"/>
              <a:t>CPU+</a:t>
            </a:r>
            <a:r>
              <a:rPr lang="zh-CN" altLang="en-US" sz="1700" b="0" dirty="0"/>
              <a:t>加速器”的方案（管理核心</a:t>
            </a:r>
            <a:r>
              <a:rPr lang="en-US" altLang="zh-CN" sz="1700" b="0" dirty="0"/>
              <a:t>+</a:t>
            </a:r>
            <a:r>
              <a:rPr lang="zh-CN" altLang="en-US" sz="1700" b="0" dirty="0"/>
              <a:t>运算核心），为</a:t>
            </a:r>
            <a:r>
              <a:rPr lang="en-US" altLang="zh-CN" sz="1700" b="0" dirty="0"/>
              <a:t>64</a:t>
            </a:r>
            <a:r>
              <a:rPr lang="zh-CN" altLang="en-US" sz="1700" b="0" dirty="0"/>
              <a:t>位</a:t>
            </a:r>
            <a:r>
              <a:rPr lang="en-US" altLang="zh-CN" sz="1700" b="0" dirty="0"/>
              <a:t>RISC</a:t>
            </a:r>
            <a:r>
              <a:rPr lang="zh-CN" altLang="en-US" sz="1700" b="0" dirty="0"/>
              <a:t>（主频</a:t>
            </a:r>
            <a:r>
              <a:rPr lang="en-US" altLang="zh-CN" sz="1700" b="0" dirty="0"/>
              <a:t>1.45GHz</a:t>
            </a:r>
            <a:r>
              <a:rPr lang="zh-CN" altLang="en-US" sz="1700" b="0" dirty="0"/>
              <a:t>），拥有</a:t>
            </a:r>
            <a:r>
              <a:rPr lang="en-US" altLang="zh-CN" sz="1700" b="0" dirty="0"/>
              <a:t>260</a:t>
            </a:r>
            <a:r>
              <a:rPr lang="zh-CN" altLang="en-US" sz="1700" b="0" dirty="0"/>
              <a:t>个处理核心和</a:t>
            </a:r>
            <a:r>
              <a:rPr lang="en-US" altLang="zh-CN" sz="1700" b="0" dirty="0"/>
              <a:t>4</a:t>
            </a:r>
            <a:r>
              <a:rPr lang="zh-CN" altLang="en-US" sz="1700" b="0" dirty="0"/>
              <a:t>个内存控制器。处理器内包括四个核心组，每组有</a:t>
            </a:r>
            <a:r>
              <a:rPr lang="en-US" altLang="zh-CN" sz="1700" b="0" dirty="0"/>
              <a:t>65</a:t>
            </a:r>
            <a:r>
              <a:rPr lang="zh-CN" altLang="en-US" sz="1700" b="0" dirty="0"/>
              <a:t>个内核，由</a:t>
            </a:r>
            <a:r>
              <a:rPr lang="en-US" altLang="zh-CN" sz="1700" b="0" dirty="0"/>
              <a:t>8×8 Mesh</a:t>
            </a:r>
            <a:r>
              <a:rPr lang="zh-CN" altLang="en-US" sz="1700" b="0" dirty="0"/>
              <a:t>架构计算集群（</a:t>
            </a:r>
            <a:r>
              <a:rPr lang="en-US" altLang="zh-CN" sz="1700" b="0" dirty="0"/>
              <a:t>CPE</a:t>
            </a:r>
            <a:r>
              <a:rPr lang="zh-CN" altLang="en-US" sz="1700" b="0" dirty="0"/>
              <a:t>）、一个管理单元（</a:t>
            </a:r>
            <a:r>
              <a:rPr lang="en-US" altLang="zh-CN" sz="1700" b="0" dirty="0"/>
              <a:t>MPE</a:t>
            </a:r>
            <a:r>
              <a:rPr lang="zh-CN" altLang="en-US" sz="1700" b="0" dirty="0"/>
              <a:t>）、一个内存控制器（</a:t>
            </a:r>
            <a:r>
              <a:rPr lang="en-US" altLang="zh-CN" sz="1700" b="0" dirty="0"/>
              <a:t>MC</a:t>
            </a:r>
            <a:r>
              <a:rPr lang="zh-CN" altLang="en-US" sz="1700" b="0" dirty="0"/>
              <a:t>）组成。其中，</a:t>
            </a:r>
            <a:r>
              <a:rPr lang="en-US" altLang="zh-CN" sz="1700" b="0" dirty="0"/>
              <a:t>MPE</a:t>
            </a:r>
            <a:r>
              <a:rPr lang="zh-CN" altLang="en-US" sz="1700" b="0" dirty="0"/>
              <a:t>和</a:t>
            </a:r>
            <a:r>
              <a:rPr lang="en-US" altLang="zh-CN" sz="1700" b="0" dirty="0"/>
              <a:t>MC</a:t>
            </a:r>
            <a:r>
              <a:rPr lang="zh-CN" altLang="en-US" sz="1700" b="0" dirty="0"/>
              <a:t>也可以被当作独立的处理核心，前者负责系统管理和通讯，后者则用于浮点运算，单个内存（</a:t>
            </a:r>
            <a:r>
              <a:rPr lang="en-US" altLang="zh-CN" sz="1700" b="0" dirty="0"/>
              <a:t>128bit</a:t>
            </a:r>
            <a:r>
              <a:rPr lang="zh-CN" altLang="en-US" sz="1700" b="0" dirty="0"/>
              <a:t>的</a:t>
            </a:r>
            <a:r>
              <a:rPr lang="en-US" altLang="zh-CN" sz="1700" b="0" dirty="0"/>
              <a:t>DDR3</a:t>
            </a:r>
            <a:r>
              <a:rPr lang="zh-CN" altLang="en-US" sz="1700" b="0" dirty="0"/>
              <a:t>）带宽为</a:t>
            </a:r>
            <a:r>
              <a:rPr lang="en-US" altLang="zh-CN" sz="1700" b="0" dirty="0"/>
              <a:t>34GB/s</a:t>
            </a:r>
            <a:r>
              <a:rPr lang="zh-CN" altLang="en-US" sz="1700" b="0" dirty="0"/>
              <a:t>，因此整个处理器提供了</a:t>
            </a:r>
            <a:r>
              <a:rPr lang="en-US" altLang="zh-CN" sz="1700" b="0" dirty="0"/>
              <a:t>136.5GB/s</a:t>
            </a:r>
            <a:r>
              <a:rPr lang="zh-CN" altLang="en-US" sz="1700" b="0" dirty="0"/>
              <a:t>的带宽。</a:t>
            </a:r>
            <a:endParaRPr lang="zh-CN" altLang="en-US" sz="1700" dirty="0"/>
          </a:p>
        </p:txBody>
      </p:sp>
      <p:pic>
        <p:nvPicPr>
          <p:cNvPr id="5" name="Picture 2" descr="http://cms-bucket.nosdn.127.net/catchpic/8/87/874FFDF315B4969368C015CB85E7007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0" y="3855742"/>
            <a:ext cx="4176588" cy="281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cms-bucket.nosdn.127.net/catchpic/D/D9/D92398D4DED6A347B395ED5BDF82D04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108" y="3855743"/>
            <a:ext cx="4788023" cy="281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81000" y="1066800"/>
            <a:ext cx="8458200" cy="76200"/>
          </a:xfrm>
          <a:prstGeom prst="parallelogram">
            <a:avLst>
              <a:gd name="adj" fmla="val 2775000"/>
            </a:avLst>
          </a:prstGeom>
          <a:solidFill>
            <a:srgbClr val="9966FF"/>
          </a:solidFill>
          <a:ln>
            <a:noFill/>
          </a:ln>
          <a:effectLst>
            <a:prstShdw prst="shdw17" dist="231753" dir="567739">
              <a:schemeClr val="bg1"/>
            </a:prstShdw>
          </a:effectLst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Top500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2</a:t>
            </a:r>
            <a:r>
              <a:rPr lang="zh-CN" altLang="en-US" sz="2800" dirty="0" smtClean="0"/>
              <a:t>、天河二号（国防科大，</a:t>
            </a:r>
            <a:r>
              <a:rPr lang="en-US" altLang="zh-CN" sz="2800" dirty="0" smtClean="0"/>
              <a:t>2013-2015</a:t>
            </a:r>
            <a:r>
              <a:rPr lang="zh-CN" altLang="en-US" sz="2800" dirty="0" smtClean="0"/>
              <a:t>年蝉联第一）：每秒</a:t>
            </a:r>
            <a:r>
              <a:rPr lang="en-US" altLang="zh-CN" sz="2800" dirty="0" smtClean="0"/>
              <a:t>3.386</a:t>
            </a:r>
            <a:r>
              <a:rPr lang="zh-CN" altLang="en-US" sz="2800" dirty="0"/>
              <a:t>亿亿</a:t>
            </a:r>
            <a:r>
              <a:rPr lang="zh-CN" altLang="en-US" sz="2800" dirty="0" smtClean="0"/>
              <a:t>次浮点运算，广州超算中心，</a:t>
            </a:r>
            <a:r>
              <a:rPr lang="zh-CN" altLang="en-US" sz="2800" dirty="0"/>
              <a:t>英特尔</a:t>
            </a:r>
            <a:r>
              <a:rPr lang="en-US" altLang="zh-CN" sz="2800" dirty="0"/>
              <a:t>Xeon</a:t>
            </a:r>
            <a:r>
              <a:rPr lang="zh-CN" altLang="en-US" sz="2800" dirty="0"/>
              <a:t>处理器，运行的是基于</a:t>
            </a:r>
            <a:r>
              <a:rPr lang="en-US" altLang="zh-CN" sz="2800" dirty="0"/>
              <a:t>Linux</a:t>
            </a:r>
            <a:r>
              <a:rPr lang="zh-CN" altLang="en-US" sz="2800" dirty="0"/>
              <a:t>的麒麟系统</a:t>
            </a:r>
            <a:endParaRPr lang="en-US" altLang="zh-CN" sz="2800" dirty="0"/>
          </a:p>
          <a:p>
            <a:r>
              <a:rPr lang="en-US" altLang="zh-CN" sz="2800" dirty="0" smtClean="0"/>
              <a:t>3</a:t>
            </a:r>
            <a:r>
              <a:rPr lang="zh-CN" altLang="en-US" sz="2800" dirty="0" smtClean="0"/>
              <a:t>、泰坦（美国橡树岭国家实验室）：每秒</a:t>
            </a:r>
            <a:r>
              <a:rPr lang="en-US" altLang="zh-CN" sz="2800" dirty="0" smtClean="0"/>
              <a:t>17.59</a:t>
            </a:r>
            <a:r>
              <a:rPr lang="zh-CN" altLang="en-US" sz="2800" dirty="0" smtClean="0"/>
              <a:t>千万亿次浮点预算</a:t>
            </a:r>
            <a:endParaRPr lang="en-US" altLang="zh-CN" sz="2800" dirty="0" smtClean="0"/>
          </a:p>
          <a:p>
            <a:r>
              <a:rPr lang="en-US" altLang="zh-CN" sz="2800" dirty="0" smtClean="0"/>
              <a:t>4</a:t>
            </a:r>
            <a:r>
              <a:rPr lang="zh-CN" altLang="en-US" sz="2800" dirty="0" smtClean="0"/>
              <a:t>、红杉（美国劳伦斯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利弗莫尔国家实验室）</a:t>
            </a:r>
            <a:endParaRPr lang="en-US" altLang="zh-CN" sz="2800" dirty="0" smtClean="0"/>
          </a:p>
          <a:p>
            <a:r>
              <a:rPr lang="en-US" altLang="zh-CN" sz="2800" dirty="0" smtClean="0"/>
              <a:t>5</a:t>
            </a:r>
            <a:r>
              <a:rPr lang="zh-CN" altLang="en-US" sz="2800" dirty="0" smtClean="0"/>
              <a:t>、京（日本理化研究所）</a:t>
            </a:r>
            <a:endParaRPr lang="en-US" altLang="zh-CN" sz="2800" dirty="0" smtClean="0"/>
          </a:p>
          <a:p>
            <a:endParaRPr lang="en-US" altLang="zh-CN" sz="2800" dirty="0"/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381000" y="1066800"/>
            <a:ext cx="8458200" cy="76200"/>
          </a:xfrm>
          <a:prstGeom prst="parallelogram">
            <a:avLst>
              <a:gd name="adj" fmla="val 2775000"/>
            </a:avLst>
          </a:prstGeom>
          <a:solidFill>
            <a:srgbClr val="9966FF"/>
          </a:solidFill>
          <a:ln>
            <a:noFill/>
          </a:ln>
          <a:effectLst>
            <a:prstShdw prst="shdw17" dist="231753" dir="567739">
              <a:schemeClr val="bg1"/>
            </a:prstShdw>
          </a:effectLst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Top500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095750"/>
          </a:xfrm>
        </p:spPr>
        <p:txBody>
          <a:bodyPr/>
          <a:lstStyle/>
          <a:p>
            <a:r>
              <a:rPr lang="en-US" altLang="zh-CN" sz="2800" dirty="0"/>
              <a:t>“</a:t>
            </a:r>
            <a:r>
              <a:rPr lang="zh-CN" altLang="en-US" sz="2800" dirty="0"/>
              <a:t>神威</a:t>
            </a:r>
            <a:r>
              <a:rPr lang="en-US" altLang="zh-CN" sz="2800" dirty="0"/>
              <a:t>-</a:t>
            </a:r>
            <a:r>
              <a:rPr lang="zh-CN" altLang="en-US" sz="2800" dirty="0"/>
              <a:t>太湖之光</a:t>
            </a:r>
            <a:r>
              <a:rPr lang="en-US" altLang="zh-CN" sz="2800" dirty="0"/>
              <a:t>”</a:t>
            </a:r>
            <a:r>
              <a:rPr lang="zh-CN" altLang="en-US" sz="2800" dirty="0"/>
              <a:t>系统的峰值性能、持续性能、性能功耗比等三项关键指标均为世界第一。其中，峰值性能达到</a:t>
            </a:r>
            <a:r>
              <a:rPr lang="en-US" altLang="zh-CN" sz="2800" dirty="0"/>
              <a:t>12.54</a:t>
            </a:r>
            <a:r>
              <a:rPr lang="zh-CN" altLang="en-US" sz="2800" dirty="0"/>
              <a:t>亿亿次每秒，这是全球首个突破十亿亿次的；持续性能达到</a:t>
            </a:r>
            <a:r>
              <a:rPr lang="en-US" altLang="zh-CN" sz="2800" dirty="0"/>
              <a:t>9.3</a:t>
            </a:r>
            <a:r>
              <a:rPr lang="zh-CN" altLang="en-US" sz="2800" dirty="0"/>
              <a:t>亿亿次每秒，</a:t>
            </a:r>
            <a:r>
              <a:rPr lang="zh-CN" altLang="en-US" sz="2800" dirty="0" smtClean="0"/>
              <a:t>是 </a:t>
            </a:r>
            <a:r>
              <a:rPr lang="en-US" altLang="zh-CN" sz="2800" dirty="0" smtClean="0"/>
              <a:t>“</a:t>
            </a:r>
            <a:r>
              <a:rPr lang="zh-CN" altLang="en-US" sz="2800" dirty="0" smtClean="0"/>
              <a:t>天河二号</a:t>
            </a:r>
            <a:r>
              <a:rPr lang="en-US" altLang="zh-CN" sz="2800" dirty="0" smtClean="0"/>
              <a:t>”</a:t>
            </a:r>
            <a:r>
              <a:rPr lang="zh-CN" altLang="en-US" sz="2800" dirty="0"/>
              <a:t>的近</a:t>
            </a:r>
            <a:r>
              <a:rPr lang="en-US" altLang="zh-CN" sz="2800" dirty="0"/>
              <a:t>3</a:t>
            </a:r>
            <a:r>
              <a:rPr lang="zh-CN" altLang="en-US" sz="2800" dirty="0"/>
              <a:t>倍。性能功耗比为</a:t>
            </a:r>
            <a:r>
              <a:rPr lang="en-US" altLang="zh-CN" sz="2800" dirty="0"/>
              <a:t>60.51</a:t>
            </a:r>
            <a:r>
              <a:rPr lang="zh-CN" altLang="en-US" sz="2800" dirty="0"/>
              <a:t>亿次</a:t>
            </a:r>
            <a:r>
              <a:rPr lang="en-US" altLang="zh-CN" sz="2800" dirty="0"/>
              <a:t>/</a:t>
            </a:r>
            <a:r>
              <a:rPr lang="zh-CN" altLang="en-US" sz="2800" dirty="0"/>
              <a:t>瓦，比</a:t>
            </a:r>
            <a:r>
              <a:rPr lang="en-US" altLang="zh-CN" sz="2800" dirty="0" smtClean="0">
                <a:sym typeface="+mn-ea"/>
              </a:rPr>
              <a:t>“</a:t>
            </a:r>
            <a:r>
              <a:rPr lang="zh-CN" altLang="en-US" sz="2800" dirty="0"/>
              <a:t>天河二号</a:t>
            </a:r>
            <a:r>
              <a:rPr lang="en-US" altLang="zh-CN" sz="2800" dirty="0"/>
              <a:t>”</a:t>
            </a:r>
            <a:r>
              <a:rPr lang="zh-CN" altLang="en-US" sz="2800" dirty="0"/>
              <a:t>节能</a:t>
            </a:r>
            <a:r>
              <a:rPr lang="en-US" altLang="zh-CN" sz="2800" dirty="0"/>
              <a:t>60%</a:t>
            </a:r>
          </a:p>
          <a:p>
            <a:r>
              <a:rPr lang="en-US" altLang="zh-CN" sz="2800" dirty="0" smtClean="0"/>
              <a:t>500</a:t>
            </a:r>
            <a:r>
              <a:rPr lang="zh-CN" altLang="en-US" sz="2800" dirty="0" smtClean="0"/>
              <a:t>强中</a:t>
            </a:r>
            <a:r>
              <a:rPr lang="zh-CN" altLang="en-US" sz="2800" dirty="0"/>
              <a:t>，中国</a:t>
            </a:r>
            <a:r>
              <a:rPr lang="en-US" altLang="zh-CN" sz="2800" dirty="0"/>
              <a:t>167</a:t>
            </a:r>
            <a:r>
              <a:rPr lang="zh-CN" altLang="en-US" sz="2800" dirty="0" smtClean="0"/>
              <a:t>个（</a:t>
            </a:r>
            <a:r>
              <a:rPr lang="en-US" altLang="zh-CN" sz="2800" dirty="0" smtClean="0"/>
              <a:t>2015</a:t>
            </a:r>
            <a:r>
              <a:rPr lang="zh-CN" altLang="en-US" sz="2800" dirty="0" smtClean="0"/>
              <a:t>年</a:t>
            </a:r>
            <a:r>
              <a:rPr lang="en-US" altLang="zh-CN" sz="2800" dirty="0" smtClean="0"/>
              <a:t>11</a:t>
            </a:r>
            <a:r>
              <a:rPr lang="zh-CN" altLang="en-US" sz="2800" dirty="0" smtClean="0"/>
              <a:t>月为</a:t>
            </a:r>
            <a:r>
              <a:rPr lang="en-US" altLang="zh-CN" sz="2800" dirty="0" smtClean="0"/>
              <a:t>109</a:t>
            </a:r>
            <a:r>
              <a:rPr lang="zh-CN" altLang="en-US" sz="2800" dirty="0" smtClean="0"/>
              <a:t>个），</a:t>
            </a:r>
            <a:r>
              <a:rPr lang="zh-CN" altLang="en-US" sz="2800" dirty="0"/>
              <a:t>美国</a:t>
            </a:r>
            <a:r>
              <a:rPr lang="en-US" altLang="zh-CN" sz="2800" dirty="0" smtClean="0"/>
              <a:t>165</a:t>
            </a:r>
            <a:r>
              <a:rPr lang="zh-CN" altLang="en-US" sz="2800" dirty="0" smtClean="0"/>
              <a:t>个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双第一</a:t>
            </a:r>
            <a:endParaRPr lang="en-US" altLang="zh-CN" sz="2800" dirty="0">
              <a:solidFill>
                <a:srgbClr val="FF0000"/>
              </a:solidFill>
            </a:endParaRPr>
          </a:p>
          <a:p>
            <a:endParaRPr lang="zh-CN" altLang="en-US" sz="2800" dirty="0"/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381000" y="1066800"/>
            <a:ext cx="8458200" cy="76200"/>
          </a:xfrm>
          <a:prstGeom prst="parallelogram">
            <a:avLst>
              <a:gd name="adj" fmla="val 2775000"/>
            </a:avLst>
          </a:prstGeom>
          <a:solidFill>
            <a:srgbClr val="9966FF"/>
          </a:solidFill>
          <a:ln>
            <a:noFill/>
          </a:ln>
          <a:effectLst>
            <a:prstShdw prst="shdw17" dist="231753" dir="567739">
              <a:schemeClr val="bg1"/>
            </a:prstShdw>
          </a:effectLst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4150"/>
            <a:ext cx="7543800" cy="868045"/>
          </a:xfrm>
        </p:spPr>
        <p:txBody>
          <a:bodyPr/>
          <a:lstStyle/>
          <a:p>
            <a:r>
              <a:rPr lang="zh-CN" altLang="en-US" dirty="0"/>
              <a:t>太湖之</a:t>
            </a:r>
            <a:r>
              <a:rPr lang="zh-CN" altLang="en-US" dirty="0" smtClean="0"/>
              <a:t>光</a:t>
            </a:r>
            <a:r>
              <a:rPr lang="en-US" altLang="zh-CN" b="0" dirty="0" err="1">
                <a:effectLst/>
              </a:rPr>
              <a:t>TaiHuLight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195"/>
            <a:ext cx="8438515" cy="4411345"/>
          </a:xfrm>
        </p:spPr>
        <p:txBody>
          <a:bodyPr/>
          <a:lstStyle/>
          <a:p>
            <a:r>
              <a:rPr lang="zh-CN" altLang="en-US" sz="2000" b="0" dirty="0" smtClean="0"/>
              <a:t>申</a:t>
            </a:r>
            <a:r>
              <a:rPr lang="zh-CN" altLang="en-US" sz="2000" b="0" dirty="0"/>
              <a:t>威</a:t>
            </a:r>
            <a:r>
              <a:rPr lang="en-US" altLang="zh-CN" sz="2000" b="0" dirty="0"/>
              <a:t>26010</a:t>
            </a:r>
            <a:r>
              <a:rPr lang="zh-CN" altLang="en-US" sz="2000" b="0" dirty="0"/>
              <a:t>采用了“</a:t>
            </a:r>
            <a:r>
              <a:rPr lang="en-US" altLang="zh-CN" sz="2000" b="0" dirty="0"/>
              <a:t>CPU+</a:t>
            </a:r>
            <a:r>
              <a:rPr lang="zh-CN" altLang="en-US" sz="2000" b="0" dirty="0"/>
              <a:t>加速器”的方案（管理核心</a:t>
            </a:r>
            <a:r>
              <a:rPr lang="en-US" altLang="zh-CN" sz="2000" b="0" dirty="0"/>
              <a:t>+</a:t>
            </a:r>
            <a:r>
              <a:rPr lang="zh-CN" altLang="en-US" sz="2000" b="0" dirty="0"/>
              <a:t>运算核心），为</a:t>
            </a:r>
            <a:r>
              <a:rPr lang="en-US" altLang="zh-CN" sz="2000" b="0" dirty="0"/>
              <a:t>64</a:t>
            </a:r>
            <a:r>
              <a:rPr lang="zh-CN" altLang="en-US" sz="2000" b="0" dirty="0"/>
              <a:t>位</a:t>
            </a:r>
            <a:r>
              <a:rPr lang="en-US" altLang="zh-CN" sz="2000" b="0" dirty="0"/>
              <a:t>RISC</a:t>
            </a:r>
            <a:r>
              <a:rPr lang="zh-CN" altLang="en-US" sz="2000" b="0" dirty="0"/>
              <a:t>（主频</a:t>
            </a:r>
            <a:r>
              <a:rPr lang="en-US" altLang="zh-CN" sz="2000" b="0" dirty="0"/>
              <a:t>1.45GHz</a:t>
            </a:r>
            <a:r>
              <a:rPr lang="zh-CN" altLang="en-US" sz="2000" b="0" dirty="0"/>
              <a:t>），拥有</a:t>
            </a:r>
            <a:r>
              <a:rPr lang="en-US" altLang="zh-CN" sz="2000" b="0" dirty="0"/>
              <a:t>260</a:t>
            </a:r>
            <a:r>
              <a:rPr lang="zh-CN" altLang="en-US" sz="2000" b="0" dirty="0"/>
              <a:t>个处理核心和</a:t>
            </a:r>
            <a:r>
              <a:rPr lang="en-US" altLang="zh-CN" sz="2000" b="0" dirty="0"/>
              <a:t>4</a:t>
            </a:r>
            <a:r>
              <a:rPr lang="zh-CN" altLang="en-US" sz="2000" b="0" dirty="0"/>
              <a:t>个内存控制器。处理器内包括四个核心组，每组有</a:t>
            </a:r>
            <a:r>
              <a:rPr lang="en-US" altLang="zh-CN" sz="2000" b="0" dirty="0"/>
              <a:t>65</a:t>
            </a:r>
            <a:r>
              <a:rPr lang="zh-CN" altLang="en-US" sz="2000" b="0" dirty="0"/>
              <a:t>个内核，由</a:t>
            </a:r>
            <a:r>
              <a:rPr lang="en-US" altLang="zh-CN" sz="2000" b="0" dirty="0"/>
              <a:t>8×8 Mesh</a:t>
            </a:r>
            <a:r>
              <a:rPr lang="zh-CN" altLang="en-US" sz="2000" b="0" dirty="0"/>
              <a:t>架构计算集群（</a:t>
            </a:r>
            <a:r>
              <a:rPr lang="en-US" altLang="zh-CN" sz="2000" b="0" dirty="0"/>
              <a:t>CPE</a:t>
            </a:r>
            <a:r>
              <a:rPr lang="zh-CN" altLang="en-US" sz="2000" b="0" dirty="0"/>
              <a:t>）、一个管理单元（</a:t>
            </a:r>
            <a:r>
              <a:rPr lang="en-US" altLang="zh-CN" sz="2000" b="0" dirty="0"/>
              <a:t>MPE</a:t>
            </a:r>
            <a:r>
              <a:rPr lang="zh-CN" altLang="en-US" sz="2000" b="0" dirty="0"/>
              <a:t>）、一个内存控制器（</a:t>
            </a:r>
            <a:r>
              <a:rPr lang="en-US" altLang="zh-CN" sz="2000" b="0" dirty="0"/>
              <a:t>MC</a:t>
            </a:r>
            <a:r>
              <a:rPr lang="zh-CN" altLang="en-US" sz="2000" b="0" dirty="0"/>
              <a:t>）组成。其中，</a:t>
            </a:r>
            <a:r>
              <a:rPr lang="en-US" altLang="zh-CN" sz="2000" b="0" dirty="0"/>
              <a:t>MPE</a:t>
            </a:r>
            <a:r>
              <a:rPr lang="zh-CN" altLang="en-US" sz="2000" b="0" dirty="0"/>
              <a:t>和</a:t>
            </a:r>
            <a:r>
              <a:rPr lang="en-US" altLang="zh-CN" sz="2000" b="0" dirty="0"/>
              <a:t>MC</a:t>
            </a:r>
            <a:r>
              <a:rPr lang="zh-CN" altLang="en-US" sz="2000" b="0" dirty="0"/>
              <a:t>也可以被当作独立的处理核心，前者负责系统管理和通讯，后者则用于浮点运算，单个内存（</a:t>
            </a:r>
            <a:r>
              <a:rPr lang="en-US" altLang="zh-CN" sz="2000" b="0" dirty="0"/>
              <a:t>128bit</a:t>
            </a:r>
            <a:r>
              <a:rPr lang="zh-CN" altLang="en-US" sz="2000" b="0" dirty="0"/>
              <a:t>的</a:t>
            </a:r>
            <a:r>
              <a:rPr lang="en-US" altLang="zh-CN" sz="2000" b="0" dirty="0"/>
              <a:t>DDR3</a:t>
            </a:r>
            <a:r>
              <a:rPr lang="zh-CN" altLang="en-US" sz="2000" b="0" dirty="0"/>
              <a:t>）带宽为</a:t>
            </a:r>
            <a:r>
              <a:rPr lang="en-US" altLang="zh-CN" sz="2000" b="0" dirty="0"/>
              <a:t>34GB/s</a:t>
            </a:r>
            <a:r>
              <a:rPr lang="zh-CN" altLang="en-US" sz="2000" b="0" dirty="0"/>
              <a:t>，因此整个处理器提供了</a:t>
            </a:r>
            <a:r>
              <a:rPr lang="en-US" altLang="zh-CN" sz="2000" b="0" dirty="0"/>
              <a:t>136.5GB/s</a:t>
            </a:r>
            <a:r>
              <a:rPr lang="zh-CN" altLang="en-US" sz="2000" b="0" dirty="0"/>
              <a:t>的带宽。</a:t>
            </a:r>
            <a:endParaRPr lang="zh-CN" altLang="en-US" sz="2000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68" y="3718560"/>
            <a:ext cx="312420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690" y="3075305"/>
            <a:ext cx="4258310" cy="3782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cms-bucket.nosdn.127.net/catchpic/9/96/964A97560BC5257FE4D227098814E4C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40" y="382905"/>
            <a:ext cx="6652260" cy="641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219075"/>
            <a:ext cx="5076056" cy="762000"/>
          </a:xfrm>
        </p:spPr>
        <p:txBody>
          <a:bodyPr/>
          <a:lstStyle/>
          <a:p>
            <a:r>
              <a:rPr lang="zh-CN" altLang="en-US" dirty="0"/>
              <a:t>太湖之</a:t>
            </a:r>
            <a:r>
              <a:rPr lang="zh-CN" altLang="en-US" dirty="0" smtClean="0"/>
              <a:t>光</a:t>
            </a:r>
            <a:r>
              <a:rPr lang="en-US" altLang="zh-CN" b="0" dirty="0" err="1">
                <a:effectLst/>
              </a:rPr>
              <a:t>TaiHuLight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925" y="981075"/>
            <a:ext cx="3600972" cy="5400675"/>
          </a:xfrm>
        </p:spPr>
        <p:txBody>
          <a:bodyPr/>
          <a:lstStyle/>
          <a:p>
            <a:r>
              <a:rPr lang="zh-CN" altLang="en-US" sz="2400" b="0" dirty="0" smtClean="0"/>
              <a:t>太湖</a:t>
            </a:r>
            <a:r>
              <a:rPr lang="zh-CN" altLang="en-US" sz="2400" b="0" dirty="0"/>
              <a:t>之</a:t>
            </a:r>
            <a:r>
              <a:rPr lang="zh-CN" altLang="en-US" sz="2400" b="0" dirty="0" smtClean="0"/>
              <a:t>光架构</a:t>
            </a:r>
            <a:r>
              <a:rPr lang="zh-CN" altLang="en-US" sz="2400" b="0" dirty="0"/>
              <a:t>应该是沿用</a:t>
            </a:r>
            <a:r>
              <a:rPr lang="zh-CN" altLang="en-US" sz="2400" b="0" dirty="0" smtClean="0"/>
              <a:t>了</a:t>
            </a:r>
            <a:r>
              <a:rPr lang="en-US" altLang="zh-CN" sz="2400" b="0" dirty="0" smtClean="0"/>
              <a:t>MPP</a:t>
            </a:r>
            <a:r>
              <a:rPr lang="zh-CN" altLang="en-US" sz="2400" b="0" dirty="0"/>
              <a:t>（大规模并行处理）分布式</a:t>
            </a:r>
            <a:r>
              <a:rPr lang="zh-CN" altLang="en-US" sz="2400" b="0" dirty="0" smtClean="0"/>
              <a:t>方案。</a:t>
            </a:r>
            <a:r>
              <a:rPr lang="zh-CN" altLang="en-US" sz="2400" b="0" dirty="0"/>
              <a:t>太湖之光由</a:t>
            </a:r>
            <a:r>
              <a:rPr lang="en-US" altLang="zh-CN" sz="2400" b="0" dirty="0"/>
              <a:t>40</a:t>
            </a:r>
            <a:r>
              <a:rPr lang="zh-CN" altLang="en-US" sz="2400" b="0" dirty="0"/>
              <a:t>个计算机柜组成，每个机柜有</a:t>
            </a:r>
            <a:r>
              <a:rPr lang="en-US" altLang="zh-CN" sz="2400" b="0" dirty="0"/>
              <a:t>4</a:t>
            </a:r>
            <a:r>
              <a:rPr lang="zh-CN" altLang="en-US" sz="2400" b="0" dirty="0"/>
              <a:t>个</a:t>
            </a:r>
            <a:r>
              <a:rPr lang="en-US" altLang="zh-CN" sz="2400" b="0" dirty="0" err="1"/>
              <a:t>SuperNode</a:t>
            </a:r>
            <a:r>
              <a:rPr lang="zh-CN" altLang="en-US" sz="2400" b="0" dirty="0"/>
              <a:t>（</a:t>
            </a:r>
            <a:r>
              <a:rPr lang="en-US" altLang="zh-CN" sz="2400" b="0" dirty="0"/>
              <a:t>256</a:t>
            </a:r>
            <a:r>
              <a:rPr lang="zh-CN" altLang="en-US" sz="2400" b="0" dirty="0"/>
              <a:t>个节点组成），共拥有</a:t>
            </a:r>
            <a:r>
              <a:rPr lang="en-US" altLang="zh-CN" sz="2400" b="0" dirty="0"/>
              <a:t>40960</a:t>
            </a:r>
            <a:r>
              <a:rPr lang="zh-CN" altLang="en-US" sz="2400" b="0" dirty="0"/>
              <a:t>个节点，每个节点单</a:t>
            </a:r>
            <a:r>
              <a:rPr lang="en-US" altLang="zh-CN" sz="2400" b="0" dirty="0"/>
              <a:t>CPU</a:t>
            </a:r>
            <a:r>
              <a:rPr lang="zh-CN" altLang="en-US" sz="2400" b="0" dirty="0"/>
              <a:t>有</a:t>
            </a:r>
            <a:r>
              <a:rPr lang="en-US" altLang="zh-CN" sz="2400" b="0" dirty="0"/>
              <a:t>260</a:t>
            </a:r>
            <a:r>
              <a:rPr lang="zh-CN" altLang="en-US" sz="2400" b="0" dirty="0"/>
              <a:t>个核心，主板为双节点设计，每个</a:t>
            </a:r>
            <a:r>
              <a:rPr lang="en-US" altLang="zh-CN" sz="2400" b="0" dirty="0"/>
              <a:t>CPU</a:t>
            </a:r>
            <a:r>
              <a:rPr lang="zh-CN" altLang="en-US" sz="2400" b="0" dirty="0"/>
              <a:t>固化的板载内存为</a:t>
            </a:r>
            <a:r>
              <a:rPr lang="en-US" altLang="zh-CN" sz="2400" b="0" dirty="0"/>
              <a:t>32GB DDR3-2133</a:t>
            </a:r>
            <a:r>
              <a:rPr lang="zh-CN" altLang="en-US" sz="2400" b="0" dirty="0"/>
              <a:t>。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9" descr="http://component-solutions.tek.com/images/services/ic-packaging/design/ic-package-de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465" y="2075804"/>
            <a:ext cx="2051178" cy="14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2"/>
          <p:cNvSpPr>
            <a:spLocks noGrp="1"/>
          </p:cNvSpPr>
          <p:nvPr/>
        </p:nvSpPr>
        <p:spPr>
          <a:xfrm>
            <a:off x="548879" y="890063"/>
            <a:ext cx="8046244" cy="4859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kern="1200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</a:lstStyle>
          <a:p>
            <a:r>
              <a:rPr lang="zh-CN" altLang="en-US"/>
              <a:t>芯片行业产业链</a:t>
            </a:r>
            <a:endParaRPr lang="zh-CN" altLang="en-US" dirty="0"/>
          </a:p>
        </p:txBody>
      </p:sp>
      <p:pic>
        <p:nvPicPr>
          <p:cNvPr id="5" name="Picture 5" descr="CO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68" y="2256229"/>
            <a:ext cx="1657350" cy="124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178681" y="3732835"/>
            <a:ext cx="98650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5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芯片设计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910995" y="3712363"/>
            <a:ext cx="98650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5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晶圆加工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6581438" y="3715829"/>
            <a:ext cx="1329773" cy="3231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5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芯片封装测试</a:t>
            </a: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2449265" y="2840969"/>
            <a:ext cx="977504" cy="0"/>
          </a:xfrm>
          <a:prstGeom prst="line">
            <a:avLst/>
          </a:prstGeom>
          <a:noFill/>
          <a:ln w="38100">
            <a:solidFill>
              <a:srgbClr val="C00000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000" b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5306765" y="2840969"/>
            <a:ext cx="1081088" cy="0"/>
          </a:xfrm>
          <a:prstGeom prst="line">
            <a:avLst/>
          </a:prstGeom>
          <a:noFill/>
          <a:ln w="38100">
            <a:solidFill>
              <a:srgbClr val="C00000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000" b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656316" y="4183771"/>
            <a:ext cx="2188916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集成电路设计涉及对电子器件和器件间互连线模型的创建。</a:t>
            </a:r>
            <a:endParaRPr lang="en-US" altLang="zh-CN" sz="13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3426769" y="4179571"/>
            <a:ext cx="23293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晶圆加工是一系列化学处理步骤，使得电子电路逐渐形成在使用纯半导体材料制作的芯片上。</a:t>
            </a:r>
            <a:endParaRPr lang="en-US" altLang="zh-CN" sz="13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6265455" y="4179571"/>
            <a:ext cx="226284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zh-CN" altLang="en-US" sz="13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封装是将器件的核心晶粒封装在一个支撑物之内的过程，这个封装可以防止物理损坏以及化学腐蚀，并提供对外连接的引脚，之后将进行集成电路性能测试。</a:t>
            </a:r>
            <a:endParaRPr lang="en-US" altLang="zh-CN" sz="13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pic>
        <p:nvPicPr>
          <p:cNvPr id="17" name="Picture 21" descr="http://www.altamicrotec.com/pic/IMG_025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865" y="2155169"/>
            <a:ext cx="18669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太湖之</a:t>
            </a:r>
            <a:r>
              <a:rPr lang="zh-CN" altLang="en-US" dirty="0" smtClean="0"/>
              <a:t>光</a:t>
            </a:r>
            <a:r>
              <a:rPr lang="en-US" altLang="zh-CN" b="0" dirty="0" err="1">
                <a:effectLst/>
              </a:rPr>
              <a:t>TaiHuLight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6870" y="1197610"/>
            <a:ext cx="8286750" cy="4972050"/>
          </a:xfrm>
        </p:spPr>
        <p:txBody>
          <a:bodyPr/>
          <a:lstStyle/>
          <a:p>
            <a:r>
              <a:rPr lang="zh-CN" altLang="en-US" b="0" dirty="0"/>
              <a:t>太湖之光运行的是基于</a:t>
            </a:r>
            <a:r>
              <a:rPr lang="en-US" altLang="zh-CN" b="0" dirty="0"/>
              <a:t>Linux</a:t>
            </a:r>
            <a:r>
              <a:rPr lang="zh-CN" altLang="en-US" b="0" dirty="0"/>
              <a:t>的</a:t>
            </a:r>
            <a:r>
              <a:rPr lang="en-US" altLang="zh-CN" b="0" dirty="0" err="1"/>
              <a:t>Sunwei</a:t>
            </a:r>
            <a:r>
              <a:rPr lang="en-US" altLang="zh-CN" b="0" dirty="0"/>
              <a:t>  Raise  OS  2.0.5</a:t>
            </a:r>
            <a:r>
              <a:rPr lang="zh-CN" altLang="en-US" b="0" dirty="0"/>
              <a:t>操作系统，配有兼容众核的编译器，支持</a:t>
            </a:r>
            <a:r>
              <a:rPr lang="en-US" altLang="zh-CN" b="0" dirty="0"/>
              <a:t>Fortran</a:t>
            </a:r>
            <a:r>
              <a:rPr lang="zh-CN" altLang="en-US" b="0" dirty="0"/>
              <a:t>、</a:t>
            </a:r>
            <a:r>
              <a:rPr lang="en-US" altLang="zh-CN" b="0" dirty="0"/>
              <a:t>C/C++</a:t>
            </a:r>
            <a:r>
              <a:rPr lang="zh-CN" altLang="en-US" b="0" dirty="0"/>
              <a:t>、</a:t>
            </a:r>
            <a:r>
              <a:rPr lang="en-US" altLang="zh-CN" b="0" dirty="0" err="1"/>
              <a:t>OpenACC</a:t>
            </a:r>
            <a:r>
              <a:rPr lang="en-US" altLang="zh-CN" b="0" dirty="0"/>
              <a:t> 2.0</a:t>
            </a:r>
            <a:r>
              <a:rPr lang="zh-CN" altLang="en-US" b="0" dirty="0"/>
              <a:t>等语言，以及神威</a:t>
            </a:r>
            <a:r>
              <a:rPr lang="en-US" altLang="zh-CN" b="0" dirty="0" err="1"/>
              <a:t>OpenACC</a:t>
            </a:r>
            <a:r>
              <a:rPr lang="zh-CN" altLang="en-US" b="0" dirty="0"/>
              <a:t>编译工具。互联方面，其选择了</a:t>
            </a:r>
            <a:r>
              <a:rPr lang="en-US" altLang="zh-CN" b="0" dirty="0"/>
              <a:t>PCI-E 3.0</a:t>
            </a:r>
            <a:r>
              <a:rPr lang="zh-CN" altLang="en-US" b="0" dirty="0"/>
              <a:t>物理链路，软件协议是自主的</a:t>
            </a:r>
            <a:r>
              <a:rPr lang="en-US" altLang="zh-CN" b="0" dirty="0"/>
              <a:t>Sunway Network</a:t>
            </a:r>
            <a:r>
              <a:rPr lang="zh-CN" altLang="en-US" b="0" dirty="0"/>
              <a:t>。在</a:t>
            </a:r>
            <a:r>
              <a:rPr lang="en-US" altLang="zh-CN" b="0" dirty="0"/>
              <a:t>PCI-E</a:t>
            </a:r>
            <a:r>
              <a:rPr lang="zh-CN" altLang="en-US" b="0" dirty="0"/>
              <a:t>嵌入的交换芯片会被当作虚拟网卡使用，这就使得各节点有了独立的</a:t>
            </a:r>
            <a:r>
              <a:rPr lang="en-US" altLang="zh-CN" b="0" dirty="0"/>
              <a:t>IP</a:t>
            </a:r>
            <a:r>
              <a:rPr lang="zh-CN" altLang="en-US" b="0" dirty="0"/>
              <a:t>。</a:t>
            </a:r>
            <a:endParaRPr lang="zh-CN" altLang="en-US" dirty="0"/>
          </a:p>
        </p:txBody>
      </p:sp>
      <p:pic>
        <p:nvPicPr>
          <p:cNvPr id="56322" name="Picture 2" descr="http://cms-bucket.nosdn.127.net/catchpic/E/E6/E602CE155713F89A260FE5B2AC27D69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870" y="3434714"/>
            <a:ext cx="523875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22238"/>
            <a:ext cx="7821488" cy="1295400"/>
          </a:xfrm>
        </p:spPr>
        <p:txBody>
          <a:bodyPr/>
          <a:lstStyle/>
          <a:p>
            <a:r>
              <a:rPr lang="zh-CN" altLang="en-US" dirty="0"/>
              <a:t>太湖之</a:t>
            </a:r>
            <a:r>
              <a:rPr lang="zh-CN" altLang="en-US" dirty="0" smtClean="0"/>
              <a:t>光</a:t>
            </a:r>
            <a:r>
              <a:rPr lang="en-US" altLang="zh-CN" b="0" dirty="0" err="1">
                <a:effectLst/>
              </a:rPr>
              <a:t>TaiHuLight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102297" y="6453188"/>
            <a:ext cx="4724400" cy="346075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计算机学院 体系结构中心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7346" name="Picture 2" descr="http://cms-bucket.nosdn.127.net/catchpic/6/6B/6BDCAD7E78E3CEE3EA4B512DF79A293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939" y="884089"/>
            <a:ext cx="5238750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5405"/>
            <a:ext cx="7543800" cy="986790"/>
          </a:xfrm>
        </p:spPr>
        <p:txBody>
          <a:bodyPr/>
          <a:lstStyle/>
          <a:p>
            <a:r>
              <a:rPr lang="zh-CN" altLang="en-US" dirty="0"/>
              <a:t>太湖之光</a:t>
            </a:r>
            <a:r>
              <a:rPr lang="en-US" altLang="zh-CN" b="0" dirty="0" err="1" smtClean="0">
                <a:effectLst/>
              </a:rPr>
              <a:t>TaiHuLight</a:t>
            </a:r>
            <a:r>
              <a:rPr lang="en-US" altLang="zh-CN" b="0" dirty="0" smtClean="0">
                <a:effectLst/>
              </a:rPr>
              <a:t>-</a:t>
            </a:r>
            <a:r>
              <a:rPr lang="zh-CN" altLang="en-US" b="0" dirty="0" smtClean="0">
                <a:effectLst/>
              </a:rPr>
              <a:t>不足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3617"/>
            <a:ext cx="8229600" cy="4411662"/>
          </a:xfrm>
        </p:spPr>
        <p:txBody>
          <a:bodyPr/>
          <a:lstStyle/>
          <a:p>
            <a:r>
              <a:rPr lang="zh-CN" altLang="en-US" b="0" dirty="0"/>
              <a:t>制造工艺，有人猜测</a:t>
            </a:r>
            <a:r>
              <a:rPr lang="en-US" altLang="zh-CN" b="0" dirty="0"/>
              <a:t>28nm</a:t>
            </a:r>
            <a:r>
              <a:rPr lang="zh-CN" altLang="en-US" b="0" dirty="0"/>
              <a:t>，尽管并不是官方说法，但相较英特尔的</a:t>
            </a:r>
            <a:r>
              <a:rPr lang="en-US" altLang="zh-CN" b="0" dirty="0"/>
              <a:t>14nm</a:t>
            </a:r>
            <a:r>
              <a:rPr lang="zh-CN" altLang="en-US" b="0" dirty="0"/>
              <a:t>还是有些</a:t>
            </a:r>
            <a:r>
              <a:rPr lang="zh-CN" altLang="en-US" b="0" dirty="0" smtClean="0"/>
              <a:t>落后</a:t>
            </a:r>
            <a:endParaRPr lang="en-US" altLang="zh-CN" b="0" dirty="0" smtClean="0"/>
          </a:p>
          <a:p>
            <a:r>
              <a:rPr lang="zh-CN" altLang="en-US" b="0" dirty="0" smtClean="0"/>
              <a:t>太湖</a:t>
            </a:r>
            <a:r>
              <a:rPr lang="zh-CN" altLang="en-US" b="0" dirty="0"/>
              <a:t>之光</a:t>
            </a:r>
            <a:r>
              <a:rPr lang="zh-CN" altLang="en-US" b="0" dirty="0" smtClean="0"/>
              <a:t>的高性能共轭梯度法</a:t>
            </a:r>
            <a:r>
              <a:rPr lang="en-US" altLang="zh-CN" b="0" dirty="0" smtClean="0"/>
              <a:t>HPCG</a:t>
            </a:r>
            <a:r>
              <a:rPr lang="zh-CN" altLang="en-US" b="0" dirty="0"/>
              <a:t>（</a:t>
            </a:r>
            <a:r>
              <a:rPr lang="en-US" altLang="zh-CN" b="0" dirty="0"/>
              <a:t>High Performance  Conjugate Gradients</a:t>
            </a:r>
            <a:r>
              <a:rPr lang="zh-CN" altLang="en-US" b="0" dirty="0"/>
              <a:t>）成绩也</a:t>
            </a:r>
            <a:r>
              <a:rPr lang="zh-CN" altLang="en-US" b="0" dirty="0" smtClean="0"/>
              <a:t>一般，</a:t>
            </a:r>
            <a:r>
              <a:rPr lang="zh-CN" altLang="en-US" b="0" dirty="0"/>
              <a:t>峰值效率为</a:t>
            </a:r>
            <a:r>
              <a:rPr lang="en-US" altLang="zh-CN" b="0" dirty="0"/>
              <a:t>0.3%</a:t>
            </a:r>
            <a:r>
              <a:rPr lang="zh-CN" altLang="en-US" b="0" dirty="0" smtClean="0"/>
              <a:t>，</a:t>
            </a:r>
            <a:r>
              <a:rPr lang="zh-CN" altLang="en-US" b="0" dirty="0"/>
              <a:t>即</a:t>
            </a:r>
            <a:r>
              <a:rPr lang="zh-CN" altLang="en-US" b="0" dirty="0" smtClean="0"/>
              <a:t>神威</a:t>
            </a:r>
            <a:r>
              <a:rPr lang="zh-CN" altLang="en-US" b="0" dirty="0"/>
              <a:t>太湖的</a:t>
            </a:r>
            <a:r>
              <a:rPr lang="en-US" altLang="zh-CN" b="0" dirty="0"/>
              <a:t>HCPG</a:t>
            </a:r>
            <a:r>
              <a:rPr lang="zh-CN" altLang="en-US" b="0" dirty="0"/>
              <a:t>分只有理论计算能力的</a:t>
            </a:r>
            <a:r>
              <a:rPr lang="en-US" altLang="zh-CN" b="0" dirty="0"/>
              <a:t>0.3%</a:t>
            </a:r>
            <a:r>
              <a:rPr lang="zh-CN" altLang="en-US" b="0" dirty="0"/>
              <a:t>。</a:t>
            </a:r>
            <a:r>
              <a:rPr lang="zh-CN" altLang="en-US" b="0" dirty="0" smtClean="0"/>
              <a:t>相比之下</a:t>
            </a:r>
            <a:r>
              <a:rPr lang="zh-CN" altLang="en-US" b="0" dirty="0"/>
              <a:t>，天河和</a:t>
            </a:r>
            <a:r>
              <a:rPr lang="en-US" altLang="zh-CN" b="0" dirty="0"/>
              <a:t>Titan</a:t>
            </a:r>
            <a:r>
              <a:rPr lang="zh-CN" altLang="en-US" b="0" dirty="0"/>
              <a:t>的</a:t>
            </a:r>
            <a:r>
              <a:rPr lang="en-US" altLang="zh-CN" b="0" dirty="0"/>
              <a:t>HCPG</a:t>
            </a:r>
            <a:r>
              <a:rPr lang="zh-CN" altLang="en-US" b="0" dirty="0"/>
              <a:t>分可以到</a:t>
            </a:r>
            <a:r>
              <a:rPr lang="en-US" altLang="zh-CN" b="0" dirty="0"/>
              <a:t>1.1%</a:t>
            </a:r>
            <a:r>
              <a:rPr lang="zh-CN" altLang="en-US" b="0" dirty="0"/>
              <a:t>左右。富士通的京更是高达</a:t>
            </a:r>
            <a:r>
              <a:rPr lang="en-US" altLang="zh-CN" b="0" dirty="0"/>
              <a:t>4.9%</a:t>
            </a:r>
            <a:r>
              <a:rPr lang="zh-CN" altLang="en-US" b="0" dirty="0"/>
              <a:t>。所以，</a:t>
            </a:r>
            <a:r>
              <a:rPr lang="zh-CN" altLang="en-US" b="0" dirty="0" smtClean="0"/>
              <a:t>尽管</a:t>
            </a:r>
            <a:r>
              <a:rPr lang="zh-CN" altLang="en-US" b="0" dirty="0"/>
              <a:t>神威太湖的名义计算能力是京的</a:t>
            </a:r>
            <a:r>
              <a:rPr lang="en-US" altLang="zh-CN" b="0" dirty="0"/>
              <a:t>10</a:t>
            </a:r>
            <a:r>
              <a:rPr lang="zh-CN" altLang="en-US" b="0" dirty="0"/>
              <a:t>倍，但是对实际应用而言，比</a:t>
            </a:r>
            <a:r>
              <a:rPr lang="en-US" altLang="zh-CN" b="0" dirty="0"/>
              <a:t>5</a:t>
            </a:r>
            <a:r>
              <a:rPr lang="zh-CN" altLang="en-US" b="0" dirty="0" smtClean="0"/>
              <a:t>年前的京</a:t>
            </a:r>
            <a:r>
              <a:rPr lang="zh-CN" altLang="en-US" b="0" dirty="0"/>
              <a:t>还慢不少。</a:t>
            </a:r>
            <a:endParaRPr lang="en-US" altLang="zh-CN" b="0" dirty="0" smtClean="0"/>
          </a:p>
          <a:p>
            <a:r>
              <a:rPr lang="zh-CN" altLang="en-US" b="0" dirty="0"/>
              <a:t>软件</a:t>
            </a:r>
            <a:r>
              <a:rPr lang="zh-CN" altLang="en-US" b="0" dirty="0" smtClean="0"/>
              <a:t>支持</a:t>
            </a:r>
            <a:endParaRPr lang="en-US" altLang="zh-CN" b="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4630"/>
            <a:ext cx="7543800" cy="837565"/>
          </a:xfrm>
        </p:spPr>
        <p:txBody>
          <a:bodyPr/>
          <a:lstStyle/>
          <a:p>
            <a:r>
              <a:rPr lang="zh-CN" altLang="en-US" dirty="0"/>
              <a:t>太湖之光</a:t>
            </a:r>
            <a:r>
              <a:rPr lang="en-US" altLang="zh-CN" b="0" dirty="0" err="1" smtClean="0">
                <a:effectLst/>
              </a:rPr>
              <a:t>TaiHuLight</a:t>
            </a:r>
            <a:r>
              <a:rPr lang="en-US" altLang="zh-CN" b="0" dirty="0" smtClean="0">
                <a:effectLst/>
              </a:rPr>
              <a:t>-</a:t>
            </a:r>
            <a:r>
              <a:rPr lang="zh-CN" altLang="en-US" b="0" dirty="0" smtClean="0">
                <a:effectLst/>
              </a:rPr>
              <a:t>不足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3820"/>
            <a:ext cx="8576945" cy="4411345"/>
          </a:xfrm>
        </p:spPr>
        <p:txBody>
          <a:bodyPr/>
          <a:lstStyle/>
          <a:p>
            <a:r>
              <a:rPr lang="zh-CN" altLang="en-US" sz="2800" b="0" dirty="0" smtClean="0"/>
              <a:t>其他</a:t>
            </a:r>
            <a:endParaRPr lang="en-US" altLang="zh-CN" sz="2800" b="0" dirty="0" smtClean="0"/>
          </a:p>
          <a:p>
            <a:pPr lvl="1"/>
            <a:r>
              <a:rPr lang="zh-CN" altLang="en-US" sz="2400" b="0" dirty="0"/>
              <a:t>流</a:t>
            </a:r>
            <a:r>
              <a:rPr lang="zh-CN" altLang="en-US" sz="2400" b="0" dirty="0" smtClean="0"/>
              <a:t>片</a:t>
            </a:r>
            <a:r>
              <a:rPr lang="en-US" altLang="zh-CN" sz="2400" b="0" dirty="0" smtClean="0"/>
              <a:t>/</a:t>
            </a:r>
            <a:r>
              <a:rPr lang="zh-CN" altLang="en-US" sz="2400" b="0" dirty="0" smtClean="0"/>
              <a:t>开发：</a:t>
            </a:r>
            <a:r>
              <a:rPr lang="zh-CN" altLang="en-US" sz="2400" b="0" dirty="0"/>
              <a:t>国外</a:t>
            </a:r>
            <a:r>
              <a:rPr lang="zh-CN" altLang="en-US" sz="2400" b="0" dirty="0" smtClean="0"/>
              <a:t>工具</a:t>
            </a:r>
            <a:endParaRPr lang="en-US" altLang="zh-CN" sz="2400" b="0" dirty="0" smtClean="0"/>
          </a:p>
          <a:p>
            <a:pPr lvl="1"/>
            <a:r>
              <a:rPr lang="zh-CN" altLang="en-US" sz="2400" b="0" dirty="0"/>
              <a:t>跑</a:t>
            </a:r>
            <a:r>
              <a:rPr lang="zh-CN" altLang="en-US" sz="2400" b="0" dirty="0" smtClean="0"/>
              <a:t>分需要：严重牺牲内存</a:t>
            </a:r>
            <a:r>
              <a:rPr lang="zh-CN" altLang="en-US" sz="2400" b="0" dirty="0"/>
              <a:t>（内存只有</a:t>
            </a:r>
            <a:r>
              <a:rPr lang="en-US" altLang="zh-CN" sz="2400" b="0" dirty="0"/>
              <a:t>1.31 PB/</a:t>
            </a:r>
            <a:r>
              <a:rPr lang="zh-CN" altLang="en-US" sz="2400" b="0" dirty="0"/>
              <a:t>天河</a:t>
            </a:r>
            <a:r>
              <a:rPr lang="en-US" altLang="zh-CN" sz="2400" b="0" dirty="0"/>
              <a:t>2</a:t>
            </a:r>
            <a:r>
              <a:rPr lang="zh-CN" altLang="en-US" sz="2400" b="0" dirty="0"/>
              <a:t>号为</a:t>
            </a:r>
            <a:r>
              <a:rPr lang="en-US" altLang="zh-CN" sz="2400" b="0" dirty="0"/>
              <a:t>1.4PB</a:t>
            </a:r>
            <a:r>
              <a:rPr lang="zh-CN" altLang="en-US" sz="2400" b="0" dirty="0"/>
              <a:t>）</a:t>
            </a:r>
            <a:r>
              <a:rPr lang="zh-CN" altLang="en-US" sz="2400" b="0" dirty="0" smtClean="0"/>
              <a:t>和网络（国产</a:t>
            </a:r>
            <a:r>
              <a:rPr lang="zh-CN" altLang="en-US" sz="2400" b="0" dirty="0"/>
              <a:t>众核芯片内存带宽仅有</a:t>
            </a:r>
            <a:r>
              <a:rPr lang="en-US" altLang="zh-CN" sz="2400" b="0" dirty="0"/>
              <a:t>136.51G</a:t>
            </a:r>
            <a:r>
              <a:rPr lang="zh-CN" altLang="en-US" sz="2400" b="0" dirty="0"/>
              <a:t>，而且用的还是</a:t>
            </a:r>
            <a:r>
              <a:rPr lang="en-US" altLang="zh-CN" sz="2400" b="0" dirty="0"/>
              <a:t>DDR3</a:t>
            </a:r>
            <a:r>
              <a:rPr lang="zh-CN" altLang="en-US" sz="2400" b="0" dirty="0"/>
              <a:t>，相比之下，</a:t>
            </a:r>
            <a:r>
              <a:rPr lang="en-US" altLang="zh-CN" sz="2400" b="0" dirty="0"/>
              <a:t>Intel</a:t>
            </a:r>
            <a:r>
              <a:rPr lang="zh-CN" altLang="en-US" sz="2400" b="0" dirty="0"/>
              <a:t>的</a:t>
            </a:r>
            <a:r>
              <a:rPr lang="en-US" altLang="zh-CN" sz="2400" b="0" dirty="0"/>
              <a:t>KNL</a:t>
            </a:r>
            <a:r>
              <a:rPr lang="zh-CN" altLang="en-US" sz="2400" b="0" dirty="0"/>
              <a:t>和英伟达的</a:t>
            </a:r>
            <a:r>
              <a:rPr lang="en-US" altLang="zh-CN" sz="2400" b="0" dirty="0"/>
              <a:t>Tesla</a:t>
            </a:r>
            <a:r>
              <a:rPr lang="zh-CN" altLang="en-US" sz="2400" b="0" dirty="0"/>
              <a:t>都采用</a:t>
            </a:r>
            <a:r>
              <a:rPr lang="en-US" altLang="zh-CN" sz="2400" b="0" dirty="0"/>
              <a:t>3D</a:t>
            </a:r>
            <a:r>
              <a:rPr lang="zh-CN" altLang="en-US" sz="2400" b="0" dirty="0"/>
              <a:t>堆叠内存，内存带宽更是达到</a:t>
            </a:r>
            <a:r>
              <a:rPr lang="en-US" altLang="zh-CN" sz="2400" b="0" dirty="0"/>
              <a:t>512G(Intel PHI) </a:t>
            </a:r>
            <a:r>
              <a:rPr lang="zh-CN" altLang="en-US" sz="2400" b="0" dirty="0"/>
              <a:t>和 </a:t>
            </a:r>
            <a:r>
              <a:rPr lang="en-US" altLang="zh-CN" sz="2400" b="0" dirty="0"/>
              <a:t>720G</a:t>
            </a:r>
            <a:r>
              <a:rPr lang="zh-CN" altLang="en-US" sz="2400" b="0" dirty="0"/>
              <a:t>（英伟达 </a:t>
            </a:r>
            <a:r>
              <a:rPr lang="en-US" altLang="zh-CN" sz="2400" b="0" dirty="0"/>
              <a:t>Tesla</a:t>
            </a:r>
            <a:r>
              <a:rPr lang="zh-CN" altLang="en-US" sz="2400" b="0" dirty="0" smtClean="0"/>
              <a:t>）），优先保证浮点计算速度，多集成处理器内核</a:t>
            </a:r>
            <a:endParaRPr lang="en-US" altLang="zh-CN" sz="2400" b="0" dirty="0" smtClean="0"/>
          </a:p>
          <a:p>
            <a:pPr lvl="2"/>
            <a:r>
              <a:rPr lang="en-US" altLang="zh-CN" sz="2000" b="0" dirty="0"/>
              <a:t>(</a:t>
            </a:r>
            <a:r>
              <a:rPr lang="zh-CN" altLang="en-US" sz="2000" b="0" dirty="0"/>
              <a:t>高性能指标：每秒浮点计算能力</a:t>
            </a:r>
            <a:r>
              <a:rPr lang="en-US" altLang="zh-CN" sz="2000" b="0" dirty="0"/>
              <a:t>/</a:t>
            </a:r>
            <a:r>
              <a:rPr lang="zh-CN" altLang="en-US" sz="2000" b="0" dirty="0"/>
              <a:t>内存速度</a:t>
            </a:r>
            <a:r>
              <a:rPr lang="en-US" altLang="zh-CN" sz="2000" b="0" dirty="0"/>
              <a:t>/</a:t>
            </a:r>
            <a:r>
              <a:rPr lang="zh-CN" altLang="en-US" sz="2000" b="0" dirty="0"/>
              <a:t>网络</a:t>
            </a:r>
            <a:r>
              <a:rPr lang="en-US" altLang="zh-CN" sz="2000" b="0" dirty="0"/>
              <a:t>(Interconnection) /</a:t>
            </a:r>
            <a:r>
              <a:rPr lang="zh-CN" altLang="en-US" sz="2000" b="0" dirty="0"/>
              <a:t>速度</a:t>
            </a:r>
            <a:r>
              <a:rPr lang="en-US" altLang="zh-CN" sz="2000" b="0" dirty="0" smtClean="0"/>
              <a:t>)</a:t>
            </a:r>
            <a:r>
              <a:rPr lang="zh-CN" altLang="en-US" sz="2000" b="0" dirty="0" smtClean="0"/>
              <a:t>：前一个指标对于计算重要，后两项指标对于图形和大数据很重要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403857" y="981075"/>
            <a:ext cx="8353053" cy="829945"/>
          </a:xfrm>
          <a:prstGeom prst="rect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神威的这次跑分有反击美帝禁</a:t>
            </a:r>
            <a:r>
              <a:rPr lang="zh-CN" altLang="en-US" b="1" dirty="0" smtClean="0">
                <a:solidFill>
                  <a:srgbClr val="FF0000"/>
                </a:solidFill>
              </a:rPr>
              <a:t>运</a:t>
            </a:r>
            <a:r>
              <a:rPr lang="zh-CN" altLang="en-US" b="1" dirty="0">
                <a:solidFill>
                  <a:srgbClr val="FF0000"/>
                </a:solidFill>
              </a:rPr>
              <a:t>的重大政治意义，技术储备不足，所以选择了这样的设计也是无可厚非的。</a:t>
            </a:r>
          </a:p>
        </p:txBody>
      </p:sp>
      <p:sp>
        <p:nvSpPr>
          <p:cNvPr id="6" name="矩形 5"/>
          <p:cNvSpPr/>
          <p:nvPr/>
        </p:nvSpPr>
        <p:spPr>
          <a:xfrm>
            <a:off x="179517" y="5226161"/>
            <a:ext cx="8785225" cy="156845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不一定</a:t>
            </a:r>
            <a:r>
              <a:rPr lang="zh-CN" altLang="en-US" b="1" dirty="0">
                <a:solidFill>
                  <a:srgbClr val="FF0000"/>
                </a:solidFill>
              </a:rPr>
              <a:t>恰当的</a:t>
            </a:r>
            <a:r>
              <a:rPr lang="zh-CN" altLang="en-US" b="1" dirty="0" smtClean="0">
                <a:solidFill>
                  <a:srgbClr val="FF0000"/>
                </a:solidFill>
              </a:rPr>
              <a:t>对比：阿法狗也</a:t>
            </a:r>
            <a:r>
              <a:rPr lang="zh-CN" altLang="en-US" b="1" dirty="0">
                <a:solidFill>
                  <a:srgbClr val="FF0000"/>
                </a:solidFill>
              </a:rPr>
              <a:t>是个砸钱跑分的例子。以前的</a:t>
            </a:r>
            <a:r>
              <a:rPr lang="zh-CN" altLang="en-US" b="1" dirty="0" smtClean="0">
                <a:solidFill>
                  <a:srgbClr val="FF0000"/>
                </a:solidFill>
              </a:rPr>
              <a:t>围棋</a:t>
            </a:r>
            <a:r>
              <a:rPr lang="zh-CN" altLang="en-US" b="1" dirty="0">
                <a:solidFill>
                  <a:srgbClr val="FF0000"/>
                </a:solidFill>
              </a:rPr>
              <a:t>软件都是用单机或者很小的</a:t>
            </a:r>
            <a:r>
              <a:rPr lang="en-US" altLang="zh-CN" b="1" dirty="0">
                <a:solidFill>
                  <a:srgbClr val="FF0000"/>
                </a:solidFill>
              </a:rPr>
              <a:t>cluster</a:t>
            </a:r>
            <a:r>
              <a:rPr lang="zh-CN" altLang="en-US" b="1" dirty="0">
                <a:solidFill>
                  <a:srgbClr val="FF0000"/>
                </a:solidFill>
              </a:rPr>
              <a:t>跑的。狗家仗着财大气粗，搞了两千个</a:t>
            </a:r>
            <a:r>
              <a:rPr lang="en-US" altLang="zh-CN" b="1" dirty="0">
                <a:solidFill>
                  <a:srgbClr val="FF0000"/>
                </a:solidFill>
              </a:rPr>
              <a:t>CPU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en-US" altLang="zh-CN" b="1" dirty="0">
                <a:solidFill>
                  <a:srgbClr val="FF0000"/>
                </a:solidFill>
              </a:rPr>
              <a:t>280 </a:t>
            </a:r>
            <a:r>
              <a:rPr lang="zh-CN" altLang="en-US" b="1" dirty="0" smtClean="0">
                <a:solidFill>
                  <a:srgbClr val="FF0000"/>
                </a:solidFill>
              </a:rPr>
              <a:t>个</a:t>
            </a:r>
            <a:r>
              <a:rPr lang="en-US" altLang="zh-CN" b="1" dirty="0">
                <a:solidFill>
                  <a:srgbClr val="FF0000"/>
                </a:solidFill>
              </a:rPr>
              <a:t>GPU</a:t>
            </a:r>
            <a:r>
              <a:rPr lang="zh-CN" altLang="en-US" b="1" dirty="0">
                <a:solidFill>
                  <a:srgbClr val="FF0000"/>
                </a:solidFill>
              </a:rPr>
              <a:t>，硬是把李世石赢了。至于那些穷人家的</a:t>
            </a:r>
            <a:r>
              <a:rPr lang="en-US" altLang="zh-CN" b="1" dirty="0">
                <a:solidFill>
                  <a:srgbClr val="FF0000"/>
                </a:solidFill>
              </a:rPr>
              <a:t>AI</a:t>
            </a:r>
            <a:r>
              <a:rPr lang="zh-CN" altLang="en-US" b="1" dirty="0">
                <a:solidFill>
                  <a:srgbClr val="FF0000"/>
                </a:solidFill>
              </a:rPr>
              <a:t>算法，也许比阿法狗更好也未可知</a:t>
            </a:r>
            <a:r>
              <a:rPr lang="zh-CN" altLang="en-US" b="1" dirty="0" smtClean="0">
                <a:solidFill>
                  <a:srgbClr val="FF0000"/>
                </a:solidFill>
              </a:rPr>
              <a:t>，反正</a:t>
            </a:r>
            <a:r>
              <a:rPr lang="zh-CN" altLang="en-US" b="1" dirty="0">
                <a:solidFill>
                  <a:srgbClr val="FF0000"/>
                </a:solidFill>
              </a:rPr>
              <a:t>是没机会露脸了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493" y="92778"/>
            <a:ext cx="7592093" cy="762000"/>
          </a:xfrm>
        </p:spPr>
        <p:txBody>
          <a:bodyPr/>
          <a:lstStyle/>
          <a:p>
            <a:r>
              <a:rPr lang="en-US" altLang="zh-CN"/>
              <a:t>2021</a:t>
            </a:r>
            <a:r>
              <a:rPr lang="zh-CN" altLang="en-US"/>
              <a:t>年</a:t>
            </a:r>
            <a:r>
              <a:rPr lang="en-US" altLang="zh-CN"/>
              <a:t>Top500</a:t>
            </a:r>
            <a:r>
              <a:rPr lang="zh-CN" altLang="en-US"/>
              <a:t>排名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7000" y="747395"/>
                <a:ext cx="8890000" cy="4972050"/>
              </a:xfrm>
            </p:spPr>
            <p:txBody>
              <a:bodyPr/>
              <a:lstStyle/>
              <a:p>
                <a:r>
                  <a:rPr lang="en-US" altLang="zh-CN"/>
                  <a:t>1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Fugaku富岳（日本）</a:t>
                </a:r>
              </a:p>
              <a:p>
                <a:pPr lvl="1"/>
                <a:r>
                  <a:rPr lang="zh-CN" altLang="en-US"/>
                  <a:t>处理器核芯：</a:t>
                </a:r>
                <a:r>
                  <a:rPr lang="zh-CN" altLang="en-US">
                    <a:solidFill>
                      <a:srgbClr val="FF0000"/>
                    </a:solidFill>
                  </a:rPr>
                  <a:t>7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630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848个</a:t>
                </a:r>
                <a:r>
                  <a:rPr lang="zh-CN" altLang="en-US"/>
                  <a:t>；峰值(Rmax)：</a:t>
                </a:r>
                <a:r>
                  <a:rPr lang="zh-CN" altLang="en-US">
                    <a:solidFill>
                      <a:srgbClr val="FF0000"/>
                    </a:solidFill>
                  </a:rPr>
                  <a:t>442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010 TFlop/s</a:t>
                </a:r>
                <a:endParaRPr lang="zh-CN" altLang="en-US"/>
              </a:p>
              <a:p>
                <a:r>
                  <a:rPr lang="en-US" altLang="zh-CN"/>
                  <a:t>2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Summit（美国）</a:t>
                </a:r>
              </a:p>
              <a:p>
                <a:pPr lvl="1"/>
                <a:r>
                  <a:rPr lang="zh-CN" altLang="en-US"/>
                  <a:t>处理器核芯：2</a:t>
                </a:r>
                <a:r>
                  <a:rPr lang="en-US" altLang="zh-CN"/>
                  <a:t>,</a:t>
                </a:r>
                <a:r>
                  <a:rPr lang="zh-CN" altLang="en-US"/>
                  <a:t>414</a:t>
                </a:r>
                <a:r>
                  <a:rPr lang="en-US" altLang="zh-CN"/>
                  <a:t>,</a:t>
                </a:r>
                <a:r>
                  <a:rPr lang="zh-CN" altLang="en-US"/>
                  <a:t>592个</a:t>
                </a:r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sym typeface="+mn-ea"/>
                  </a:rPr>
                  <a:t>0.31</a:t>
                </a:r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)</a:t>
                </a:r>
                <a:r>
                  <a:rPr lang="zh-CN" altLang="en-US"/>
                  <a:t>；峰值(Rmax)：148</a:t>
                </a:r>
                <a:r>
                  <a:rPr lang="en-US" altLang="zh-CN"/>
                  <a:t>,</a:t>
                </a:r>
                <a:r>
                  <a:rPr lang="zh-CN" altLang="en-US"/>
                  <a:t>600 TFlop/s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0.33)</a:t>
                </a:r>
                <a:endParaRPr lang="zh-CN" altLang="en-US"/>
              </a:p>
              <a:p>
                <a:r>
                  <a:rPr lang="en-US" altLang="zh-CN"/>
                  <a:t>3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Sierra</a:t>
                </a:r>
                <a:r>
                  <a:rPr lang="zh-CN" altLang="en-US">
                    <a:sym typeface="+mn-ea"/>
                  </a:rPr>
                  <a:t>（美国）</a:t>
                </a:r>
                <a:endParaRPr lang="zh-CN" altLang="en-US"/>
              </a:p>
              <a:p>
                <a:pPr lvl="1"/>
                <a:r>
                  <a:rPr lang="zh-CN" altLang="en-US"/>
                  <a:t>处理器核芯：1</a:t>
                </a:r>
                <a:r>
                  <a:rPr lang="en-US" altLang="zh-CN"/>
                  <a:t>,</a:t>
                </a:r>
                <a:r>
                  <a:rPr lang="zh-CN" altLang="en-US"/>
                  <a:t>572</a:t>
                </a:r>
                <a:r>
                  <a:rPr lang="en-US" altLang="zh-CN"/>
                  <a:t>,</a:t>
                </a:r>
                <a:r>
                  <a:rPr lang="zh-CN" altLang="en-US"/>
                  <a:t>480个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0.21)</a:t>
                </a:r>
                <a:r>
                  <a:rPr lang="zh-CN" altLang="en-US"/>
                  <a:t>；峰值(Rmax)：94</a:t>
                </a:r>
                <a:r>
                  <a:rPr lang="en-US" altLang="zh-CN"/>
                  <a:t>,</a:t>
                </a:r>
                <a:r>
                  <a:rPr lang="zh-CN" altLang="en-US"/>
                  <a:t>640 TFlop/s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≈0.21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)</a:t>
                </a:r>
                <a:endParaRPr lang="zh-CN" altLang="en-US"/>
              </a:p>
              <a:p>
                <a:r>
                  <a:rPr lang="en-US" altLang="zh-CN"/>
                  <a:t>4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神威</a:t>
                </a:r>
                <a:r>
                  <a:rPr lang="en-US" altLang="zh-CN"/>
                  <a:t> </a:t>
                </a:r>
                <a:r>
                  <a:rPr lang="zh-CN" altLang="en-US"/>
                  <a:t>太湖之光（中国）</a:t>
                </a:r>
              </a:p>
              <a:p>
                <a:pPr lvl="1"/>
                <a:r>
                  <a:rPr lang="zh-CN" altLang="en-US"/>
                  <a:t>处理器核芯：</a:t>
                </a:r>
                <a:r>
                  <a:rPr lang="zh-CN" altLang="en-US">
                    <a:solidFill>
                      <a:srgbClr val="FF0000"/>
                    </a:solidFill>
                  </a:rPr>
                  <a:t>10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649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600个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en-US" altLang="zh-CN" b="1">
                    <a:solidFill>
                      <a:srgbClr val="FF0000"/>
                    </a:solidFill>
                  </a:rPr>
                  <a:t>1.4)</a:t>
                </a:r>
                <a:r>
                  <a:rPr lang="zh-CN" altLang="en-US"/>
                  <a:t>；峰值(Rmax)：</a:t>
                </a:r>
                <a:r>
                  <a:rPr lang="zh-CN" altLang="en-US">
                    <a:solidFill>
                      <a:srgbClr val="FF0000"/>
                    </a:solidFill>
                  </a:rPr>
                  <a:t>93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015 TFlop/s</a:t>
                </a:r>
                <a:r>
                  <a:rPr lang="en-US" altLang="zh-CN" b="1">
                    <a:solidFill>
                      <a:srgbClr val="FF0000"/>
                    </a:solidFill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en-US" altLang="zh-CN" b="1">
                    <a:solidFill>
                      <a:srgbClr val="FF0000"/>
                    </a:solidFill>
                    <a:sym typeface="+mn-ea"/>
                  </a:rPr>
                  <a:t>2.1)</a:t>
                </a:r>
                <a:endParaRPr lang="zh-CN" altLang="en-US"/>
              </a:p>
              <a:p>
                <a:r>
                  <a:rPr lang="en-US" altLang="zh-CN"/>
                  <a:t>5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Perlmutter</a:t>
                </a:r>
                <a:r>
                  <a:rPr lang="zh-CN" altLang="en-US">
                    <a:sym typeface="+mn-ea"/>
                  </a:rPr>
                  <a:t>（美国）</a:t>
                </a:r>
                <a:endParaRPr lang="zh-CN" altLang="en-US"/>
              </a:p>
              <a:p>
                <a:pPr lvl="1"/>
                <a:r>
                  <a:rPr lang="zh-CN" altLang="en-US"/>
                  <a:t>处理器核芯：672</a:t>
                </a:r>
                <a:r>
                  <a:rPr lang="en-US" altLang="zh-CN"/>
                  <a:t>,</a:t>
                </a:r>
                <a:r>
                  <a:rPr lang="zh-CN" altLang="en-US"/>
                  <a:t>520个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≈0.088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)</a:t>
                </a:r>
                <a:r>
                  <a:rPr lang="zh-CN" altLang="en-US"/>
                  <a:t>；峰值(Rmax)：22</a:t>
                </a:r>
                <a:r>
                  <a:rPr lang="en-US" altLang="zh-CN"/>
                  <a:t>,</a:t>
                </a:r>
                <a:r>
                  <a:rPr lang="zh-CN" altLang="en-US"/>
                  <a:t>400 TFlop/s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≈0.051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)</a:t>
                </a:r>
                <a:endParaRPr lang="zh-CN" altLang="en-US"/>
              </a:p>
              <a:p>
                <a:r>
                  <a:rPr lang="en-US" altLang="zh-CN"/>
                  <a:t>6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en-US" altLang="zh-CN"/>
                  <a:t>Selene</a:t>
                </a:r>
                <a:r>
                  <a:rPr lang="zh-CN" altLang="en-US">
                    <a:sym typeface="+mn-ea"/>
                  </a:rPr>
                  <a:t>（美国）</a:t>
                </a:r>
              </a:p>
              <a:p>
                <a:pPr lvl="1"/>
                <a:r>
                  <a:rPr lang="zh-CN" altLang="en-US">
                    <a:sym typeface="+mn-ea"/>
                  </a:rPr>
                  <a:t>处理器核芯：555</a:t>
                </a:r>
                <a:r>
                  <a:rPr lang="en-US" altLang="zh-CN">
                    <a:sym typeface="+mn-ea"/>
                  </a:rPr>
                  <a:t>,</a:t>
                </a:r>
                <a:r>
                  <a:rPr lang="zh-CN" altLang="en-US">
                    <a:sym typeface="+mn-ea"/>
                  </a:rPr>
                  <a:t>520个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≈0.073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)</a:t>
                </a:r>
                <a:r>
                  <a:rPr lang="zh-CN" altLang="en-US">
                    <a:sym typeface="+mn-ea"/>
                  </a:rPr>
                  <a:t>；峰值(Rmax)：63</a:t>
                </a:r>
                <a:r>
                  <a:rPr lang="en-US" altLang="zh-CN">
                    <a:sym typeface="+mn-ea"/>
                  </a:rPr>
                  <a:t>,</a:t>
                </a:r>
                <a:r>
                  <a:rPr lang="zh-CN" altLang="en-US">
                    <a:sym typeface="+mn-ea"/>
                  </a:rPr>
                  <a:t>460 TFlop/s</a:t>
                </a:r>
                <a:r>
                  <a:rPr lang="en-US" altLang="zh-CN">
                    <a:cs typeface="+mn-ea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+mn-ea"/>
                      </a:rPr>
                      <m:t>≈0.144</m:t>
                    </m:r>
                  </m:oMath>
                </a14:m>
                <a:r>
                  <a:rPr lang="en-US" altLang="zh-CN">
                    <a:cs typeface="+mn-ea"/>
                    <a:sym typeface="+mn-ea"/>
                  </a:rPr>
                  <a:t>)</a:t>
                </a:r>
              </a:p>
              <a:p>
                <a:r>
                  <a:rPr lang="en-US" altLang="zh-CN"/>
                  <a:t>7</a:t>
                </a:r>
                <a:r>
                  <a:rPr lang="zh-CN" altLang="en-US">
                    <a:ea typeface="宋体" panose="02010600030101010101" pitchFamily="2" charset="-122"/>
                  </a:rPr>
                  <a:t>、</a:t>
                </a:r>
                <a:r>
                  <a:rPr lang="zh-CN" altLang="en-US"/>
                  <a:t>天河二号（中国）</a:t>
                </a:r>
              </a:p>
              <a:p>
                <a:pPr lvl="1"/>
                <a:r>
                  <a:rPr lang="zh-CN" altLang="en-US"/>
                  <a:t>处理器核芯：</a:t>
                </a:r>
                <a:r>
                  <a:rPr lang="zh-CN" altLang="en-US">
                    <a:solidFill>
                      <a:srgbClr val="FF0000"/>
                    </a:solidFill>
                  </a:rPr>
                  <a:t>4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981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760个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en-US" altLang="zh-CN" b="1">
                    <a:solidFill>
                      <a:srgbClr val="FF0000"/>
                    </a:solidFill>
                    <a:sym typeface="+mn-ea"/>
                  </a:rPr>
                  <a:t>0.65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)</a:t>
                </a:r>
                <a:r>
                  <a:rPr lang="zh-CN" altLang="en-US"/>
                  <a:t>；峰值(Rmax)：</a:t>
                </a:r>
                <a:r>
                  <a:rPr lang="zh-CN" altLang="en-US">
                    <a:solidFill>
                      <a:srgbClr val="FF0000"/>
                    </a:solidFill>
                  </a:rPr>
                  <a:t>61</a:t>
                </a:r>
                <a:r>
                  <a:rPr lang="en-US" altLang="zh-CN">
                    <a:solidFill>
                      <a:srgbClr val="FF0000"/>
                    </a:solidFill>
                  </a:rPr>
                  <a:t>,</a:t>
                </a:r>
                <a:r>
                  <a:rPr lang="zh-CN" altLang="en-US">
                    <a:solidFill>
                      <a:srgbClr val="FF0000"/>
                    </a:solidFill>
                  </a:rPr>
                  <a:t>445 TFlop/s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en-US" altLang="zh-CN" b="1">
                    <a:solidFill>
                      <a:srgbClr val="FF0000"/>
                    </a:solidFill>
                  </a:rPr>
                  <a:t>0.14)</a:t>
                </a:r>
                <a:endParaRPr lang="zh-CN" altLang="en-US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7000" y="747395"/>
                <a:ext cx="8890000" cy="4972050"/>
              </a:xfrm>
              <a:blipFill rotWithShape="1">
                <a:blip r:embed="rId2"/>
                <a:stretch>
                  <a:fillRect b="-21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中国芯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20" y="2606040"/>
            <a:ext cx="8625840" cy="259143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Coverage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IA32</a:t>
            </a:r>
          </a:p>
          <a:p>
            <a:pPr lvl="1"/>
            <a:r>
              <a:rPr lang="en-US" dirty="0"/>
              <a:t>The traditional x86</a:t>
            </a:r>
          </a:p>
          <a:p>
            <a:endParaRPr lang="en-US" dirty="0"/>
          </a:p>
          <a:p>
            <a:r>
              <a:rPr lang="en-US" dirty="0"/>
              <a:t>x86-64</a:t>
            </a:r>
          </a:p>
          <a:p>
            <a:pPr lvl="1"/>
            <a:r>
              <a:rPr lang="en-US" dirty="0"/>
              <a:t>The standard</a:t>
            </a:r>
          </a:p>
          <a:p>
            <a:pPr lvl="1"/>
            <a:r>
              <a:rPr lang="en-US" dirty="0" smtClean="0">
                <a:latin typeface="Courier New" panose="02070309020205020404"/>
                <a:cs typeface="Courier New" panose="02070309020205020404"/>
              </a:rPr>
              <a:t>bupt1&gt; </a:t>
            </a:r>
            <a:r>
              <a:rPr lang="en-US" dirty="0" err="1">
                <a:latin typeface="Courier New" panose="02070309020205020404"/>
                <a:cs typeface="Courier New" panose="02070309020205020404"/>
              </a:rPr>
              <a:t>gcc</a:t>
            </a:r>
            <a:r>
              <a:rPr lang="en-US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dirty="0" err="1" smtClean="0">
                <a:latin typeface="Courier New" panose="02070309020205020404"/>
                <a:cs typeface="Courier New" panose="02070309020205020404"/>
              </a:rPr>
              <a:t>hello.c</a:t>
            </a:r>
            <a:endParaRPr lang="en-US" dirty="0">
              <a:latin typeface="Courier New" panose="02070309020205020404"/>
              <a:cs typeface="Courier New" panose="02070309020205020404"/>
            </a:endParaRPr>
          </a:p>
          <a:p>
            <a:endParaRPr lang="en-US" dirty="0"/>
          </a:p>
          <a:p>
            <a:r>
              <a:rPr lang="en-US" dirty="0"/>
              <a:t>Presentation</a:t>
            </a:r>
          </a:p>
          <a:p>
            <a:pPr lvl="1"/>
            <a:r>
              <a:rPr lang="en-US" dirty="0"/>
              <a:t>Book covers x86-64</a:t>
            </a:r>
          </a:p>
          <a:p>
            <a:pPr lvl="1"/>
            <a:r>
              <a:rPr lang="en-US" dirty="0"/>
              <a:t>Web aside on IA32</a:t>
            </a:r>
          </a:p>
          <a:p>
            <a:pPr lvl="1"/>
            <a:r>
              <a:rPr lang="en-US" dirty="0"/>
              <a:t>We will only cover x86-64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Machine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dirty="0" smtClean="0"/>
              <a:t>processors </a:t>
            </a:r>
            <a:r>
              <a:rPr lang="en-US" dirty="0"/>
              <a:t>and architectures(05)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Assembly Basics: Registers, operands, move(05)</a:t>
            </a:r>
          </a:p>
          <a:p>
            <a:r>
              <a:rPr lang="en-US" dirty="0"/>
              <a:t>Arithmetic &amp; logical operations(05)</a:t>
            </a:r>
          </a:p>
          <a:p>
            <a:r>
              <a:rPr lang="en-US" dirty="0" smtClean="0">
                <a:sym typeface="+mn-ea"/>
              </a:rPr>
              <a:t>Control</a:t>
            </a:r>
            <a:r>
              <a:rPr lang="en-US" dirty="0">
                <a:sym typeface="+mn-ea"/>
              </a:rPr>
              <a:t>: Condition codes(06)</a:t>
            </a:r>
          </a:p>
          <a:p>
            <a:r>
              <a:rPr lang="en-US" dirty="0">
                <a:sym typeface="+mn-ea"/>
              </a:rPr>
              <a:t>Procedures(07)</a:t>
            </a:r>
          </a:p>
          <a:p>
            <a:r>
              <a:rPr lang="en-US" sz="2400" dirty="0">
                <a:sym typeface="+mn-ea"/>
              </a:rPr>
              <a:t>Arrays(08)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Structures(08)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Unions(08)</a:t>
            </a:r>
          </a:p>
          <a:p>
            <a:endParaRPr lang="en-US" altLang="zh-CN" sz="2400" dirty="0">
              <a:solidFill>
                <a:srgbClr val="7F7F7F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2" name="Rectangle 6"/>
          <p:cNvSpPr>
            <a:spLocks noChangeArrowheads="1"/>
          </p:cNvSpPr>
          <p:nvPr/>
        </p:nvSpPr>
        <p:spPr bwMode="auto">
          <a:xfrm>
            <a:off x="1066800" y="1066800"/>
            <a:ext cx="3200400" cy="2209800"/>
          </a:xfrm>
          <a:prstGeom prst="rect">
            <a:avLst/>
          </a:prstGeom>
          <a:solidFill>
            <a:srgbClr val="EFBFBF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/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CPU</a:t>
            </a:r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7226300" cy="573088"/>
          </a:xfrm>
        </p:spPr>
        <p:txBody>
          <a:bodyPr/>
          <a:lstStyle/>
          <a:p>
            <a:r>
              <a:rPr lang="en-US" dirty="0"/>
              <a:t>Assembly/Machine Code View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9113" y="3331780"/>
            <a:ext cx="4852987" cy="3505200"/>
          </a:xfrm>
          <a:solidFill>
            <a:schemeClr val="bg1"/>
          </a:solidFill>
        </p:spPr>
        <p:txBody>
          <a:bodyPr/>
          <a:lstStyle/>
          <a:p>
            <a:pPr marL="227330" indent="-227330" defTabSz="895350">
              <a:buNone/>
              <a:tabLst>
                <a:tab pos="1371600" algn="l"/>
                <a:tab pos="4572000" algn="l"/>
              </a:tabLst>
            </a:pPr>
            <a:r>
              <a:rPr lang="en-US" sz="2400" dirty="0"/>
              <a:t>Programmer-Visible State</a:t>
            </a:r>
          </a:p>
          <a:p>
            <a:pPr marL="560705" lvl="1" indent="-222250" defTabSz="895350">
              <a:tabLst>
                <a:tab pos="1371600" algn="l"/>
                <a:tab pos="4572000" algn="l"/>
              </a:tabLst>
            </a:pPr>
            <a:r>
              <a:rPr lang="en-US" sz="2000" b="1" dirty="0"/>
              <a:t>PC: Program counter</a:t>
            </a:r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en-US" sz="1800" dirty="0"/>
              <a:t>Address of next instruction</a:t>
            </a:r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en-US" sz="1800" dirty="0"/>
              <a:t>Called “RIP” (x86-64)</a:t>
            </a:r>
          </a:p>
          <a:p>
            <a:pPr marL="560705" lvl="1" indent="-222250" defTabSz="895350">
              <a:tabLst>
                <a:tab pos="1371600" algn="l"/>
                <a:tab pos="4572000" algn="l"/>
              </a:tabLst>
            </a:pPr>
            <a:r>
              <a:rPr lang="en-US" sz="2000" b="1" dirty="0"/>
              <a:t>Register file</a:t>
            </a:r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en-US" sz="1800" dirty="0"/>
              <a:t>Heavily used program data</a:t>
            </a:r>
          </a:p>
          <a:p>
            <a:pPr marL="560705" lvl="1" indent="-222250" defTabSz="895350">
              <a:tabLst>
                <a:tab pos="1371600" algn="l"/>
                <a:tab pos="4572000" algn="l"/>
              </a:tabLst>
            </a:pPr>
            <a:r>
              <a:rPr lang="en-US" sz="2000" b="1" dirty="0"/>
              <a:t>Condition codes</a:t>
            </a:r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en-US" sz="1800" dirty="0"/>
              <a:t>Store status information about most recent arithmetic or logical operation</a:t>
            </a:r>
          </a:p>
          <a:p>
            <a:pPr marL="840105" lvl="2" indent="-165100" defTabSz="895350">
              <a:tabLst>
                <a:tab pos="1371600" algn="l"/>
                <a:tab pos="4572000" algn="l"/>
              </a:tabLst>
            </a:pPr>
            <a:r>
              <a:rPr lang="en-US" sz="1800" dirty="0"/>
              <a:t>Used for conditional branching</a:t>
            </a:r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1409700" y="1981200"/>
            <a:ext cx="533400" cy="4572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PC</a:t>
            </a:r>
          </a:p>
        </p:txBody>
      </p:sp>
      <p:sp>
        <p:nvSpPr>
          <p:cNvPr id="147461" name="Rectangle 5"/>
          <p:cNvSpPr>
            <a:spLocks noChangeArrowheads="1"/>
          </p:cNvSpPr>
          <p:nvPr/>
        </p:nvSpPr>
        <p:spPr bwMode="auto">
          <a:xfrm>
            <a:off x="2362200" y="1371600"/>
            <a:ext cx="1676400" cy="7620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Registers</a:t>
            </a:r>
          </a:p>
        </p:txBody>
      </p:sp>
      <p:sp>
        <p:nvSpPr>
          <p:cNvPr id="147463" name="Rectangle 7"/>
          <p:cNvSpPr>
            <a:spLocks noChangeArrowheads="1"/>
          </p:cNvSpPr>
          <p:nvPr/>
        </p:nvSpPr>
        <p:spPr bwMode="auto">
          <a:xfrm>
            <a:off x="6019800" y="1066800"/>
            <a:ext cx="1752600" cy="2209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Ctr="1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</a:rPr>
              <a:t>Memory</a:t>
            </a:r>
          </a:p>
        </p:txBody>
      </p:sp>
      <p:sp>
        <p:nvSpPr>
          <p:cNvPr id="147464" name="Text Box 8"/>
          <p:cNvSpPr txBox="1">
            <a:spLocks noChangeArrowheads="1"/>
          </p:cNvSpPr>
          <p:nvPr/>
        </p:nvSpPr>
        <p:spPr bwMode="auto">
          <a:xfrm>
            <a:off x="6324600" y="1730102"/>
            <a:ext cx="1143000" cy="1013098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Code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Data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147465" name="Line 9"/>
          <p:cNvSpPr>
            <a:spLocks noChangeShapeType="1"/>
          </p:cNvSpPr>
          <p:nvPr/>
        </p:nvSpPr>
        <p:spPr bwMode="auto">
          <a:xfrm>
            <a:off x="4267200" y="17018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lg" len="lg"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6" name="Line 10"/>
          <p:cNvSpPr>
            <a:spLocks noChangeShapeType="1"/>
          </p:cNvSpPr>
          <p:nvPr/>
        </p:nvSpPr>
        <p:spPr bwMode="auto">
          <a:xfrm>
            <a:off x="4267200" y="22352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7" name="Line 11"/>
          <p:cNvSpPr>
            <a:spLocks noChangeShapeType="1"/>
          </p:cNvSpPr>
          <p:nvPr/>
        </p:nvSpPr>
        <p:spPr bwMode="auto">
          <a:xfrm>
            <a:off x="4267200" y="27686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lg"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7468" name="Text Box 12"/>
          <p:cNvSpPr txBox="1">
            <a:spLocks noChangeArrowheads="1"/>
          </p:cNvSpPr>
          <p:nvPr/>
        </p:nvSpPr>
        <p:spPr bwMode="auto">
          <a:xfrm>
            <a:off x="4267200" y="1295400"/>
            <a:ext cx="1752600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</a:rPr>
              <a:t>Addresses</a:t>
            </a:r>
          </a:p>
        </p:txBody>
      </p:sp>
      <p:sp>
        <p:nvSpPr>
          <p:cNvPr id="147469" name="Text Box 13"/>
          <p:cNvSpPr txBox="1">
            <a:spLocks noChangeArrowheads="1"/>
          </p:cNvSpPr>
          <p:nvPr/>
        </p:nvSpPr>
        <p:spPr bwMode="auto">
          <a:xfrm>
            <a:off x="4267200" y="1854200"/>
            <a:ext cx="1752600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</a:rPr>
              <a:t>Data</a:t>
            </a:r>
          </a:p>
        </p:txBody>
      </p:sp>
      <p:sp>
        <p:nvSpPr>
          <p:cNvPr id="147470" name="Text Box 14"/>
          <p:cNvSpPr txBox="1">
            <a:spLocks noChangeArrowheads="1"/>
          </p:cNvSpPr>
          <p:nvPr/>
        </p:nvSpPr>
        <p:spPr bwMode="auto">
          <a:xfrm>
            <a:off x="4267200" y="2387600"/>
            <a:ext cx="1676400" cy="39754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</a:rPr>
              <a:t>Instructions</a:t>
            </a:r>
          </a:p>
        </p:txBody>
      </p:sp>
      <p:sp>
        <p:nvSpPr>
          <p:cNvPr id="147472" name="Rectangle 16"/>
          <p:cNvSpPr>
            <a:spLocks noChangeArrowheads="1"/>
          </p:cNvSpPr>
          <p:nvPr/>
        </p:nvSpPr>
        <p:spPr bwMode="auto">
          <a:xfrm>
            <a:off x="2667000" y="2286000"/>
            <a:ext cx="1066800" cy="6858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Condition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Codes</a:t>
            </a:r>
          </a:p>
        </p:txBody>
      </p:sp>
      <p:sp>
        <p:nvSpPr>
          <p:cNvPr id="147473" name="Rectangle 17"/>
          <p:cNvSpPr>
            <a:spLocks noGrp="1" noChangeArrowheads="1"/>
          </p:cNvSpPr>
          <p:nvPr>
            <p:ph type="body" sz="half" idx="2"/>
          </p:nvPr>
        </p:nvSpPr>
        <p:spPr>
          <a:xfrm>
            <a:off x="5372100" y="3625850"/>
            <a:ext cx="3619500" cy="1568450"/>
          </a:xfrm>
        </p:spPr>
        <p:txBody>
          <a:bodyPr/>
          <a:lstStyle/>
          <a:p>
            <a:pPr marL="292100" lvl="1" indent="-177800"/>
            <a:r>
              <a:rPr lang="en-US" sz="2000" b="1" dirty="0"/>
              <a:t>Memory</a:t>
            </a:r>
          </a:p>
          <a:p>
            <a:pPr marL="571500" lvl="2" indent="-165100"/>
            <a:r>
              <a:rPr lang="en-US" sz="1800" dirty="0"/>
              <a:t>Byte addressable array</a:t>
            </a:r>
          </a:p>
          <a:p>
            <a:pPr marL="571500" lvl="2" indent="-165100"/>
            <a:r>
              <a:rPr lang="en-US" sz="1800" dirty="0"/>
              <a:t>Code and user data</a:t>
            </a:r>
          </a:p>
          <a:p>
            <a:pPr marL="571500" lvl="2" indent="-165100"/>
            <a:r>
              <a:rPr lang="en-US" sz="1800" dirty="0"/>
              <a:t>Stack to support procedures</a:t>
            </a:r>
          </a:p>
          <a:p>
            <a:pPr marL="0" indent="0"/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/>
          <p:nvPr/>
        </p:nvSpPr>
        <p:spPr bwMode="auto">
          <a:xfrm>
            <a:off x="762000" y="4683648"/>
            <a:ext cx="3556000" cy="533400"/>
          </a:xfrm>
          <a:prstGeom prst="rect">
            <a:avLst/>
          </a:prstGeom>
          <a:solidFill>
            <a:srgbClr val="EFBFB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%rsp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>
          <a:xfrm>
            <a:off x="318682" y="266700"/>
            <a:ext cx="7592093" cy="762000"/>
          </a:xfrm>
        </p:spPr>
        <p:txBody>
          <a:bodyPr/>
          <a:lstStyle/>
          <a:p>
            <a:pPr marL="119380" indent="-119380"/>
            <a:r>
              <a:rPr lang="en-US" dirty="0"/>
              <a:t>x86-64 Integer Registers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18682" y="5902848"/>
            <a:ext cx="7329487" cy="838200"/>
          </a:xfrm>
        </p:spPr>
        <p:txBody>
          <a:bodyPr/>
          <a:lstStyle/>
          <a:p>
            <a:pPr lvl="1"/>
            <a:r>
              <a:rPr lang="en-US" dirty="0"/>
              <a:t>Can reference low-order 4 bytes (also low-order 1 &amp; 2 bytes)</a:t>
            </a:r>
          </a:p>
          <a:p>
            <a:pPr lvl="1"/>
            <a:r>
              <a:rPr lang="en-US" dirty="0"/>
              <a:t>Not part of memory (or cache)</a:t>
            </a:r>
          </a:p>
        </p:txBody>
      </p:sp>
      <p:sp>
        <p:nvSpPr>
          <p:cNvPr id="27654" name="Rectangle 6"/>
          <p:cNvSpPr/>
          <p:nvPr/>
        </p:nvSpPr>
        <p:spPr bwMode="auto">
          <a:xfrm>
            <a:off x="2552700" y="10641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%eax</a:t>
            </a:r>
          </a:p>
        </p:txBody>
      </p:sp>
      <p:sp>
        <p:nvSpPr>
          <p:cNvPr id="27655" name="Rectangle 7"/>
          <p:cNvSpPr/>
          <p:nvPr/>
        </p:nvSpPr>
        <p:spPr bwMode="auto">
          <a:xfrm>
            <a:off x="2552700" y="16737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%ebx</a:t>
            </a:r>
          </a:p>
        </p:txBody>
      </p:sp>
      <p:sp>
        <p:nvSpPr>
          <p:cNvPr id="27656" name="Rectangle 8"/>
          <p:cNvSpPr/>
          <p:nvPr/>
        </p:nvSpPr>
        <p:spPr bwMode="auto">
          <a:xfrm>
            <a:off x="2552700" y="22833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%ecx</a:t>
            </a:r>
          </a:p>
        </p:txBody>
      </p:sp>
      <p:sp>
        <p:nvSpPr>
          <p:cNvPr id="27657" name="Rectangle 9"/>
          <p:cNvSpPr/>
          <p:nvPr/>
        </p:nvSpPr>
        <p:spPr bwMode="auto">
          <a:xfrm>
            <a:off x="2552700" y="28929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%edx</a:t>
            </a:r>
          </a:p>
        </p:txBody>
      </p:sp>
      <p:sp>
        <p:nvSpPr>
          <p:cNvPr id="27658" name="Rectangle 10"/>
          <p:cNvSpPr/>
          <p:nvPr/>
        </p:nvSpPr>
        <p:spPr bwMode="auto">
          <a:xfrm>
            <a:off x="2552700" y="35025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%esi</a:t>
            </a:r>
          </a:p>
        </p:txBody>
      </p:sp>
      <p:sp>
        <p:nvSpPr>
          <p:cNvPr id="27659" name="Rectangle 11"/>
          <p:cNvSpPr/>
          <p:nvPr/>
        </p:nvSpPr>
        <p:spPr bwMode="auto">
          <a:xfrm>
            <a:off x="2552700" y="41121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%edi</a:t>
            </a:r>
          </a:p>
        </p:txBody>
      </p:sp>
      <p:sp>
        <p:nvSpPr>
          <p:cNvPr id="27660" name="Rectangle 12"/>
          <p:cNvSpPr/>
          <p:nvPr/>
        </p:nvSpPr>
        <p:spPr bwMode="auto">
          <a:xfrm>
            <a:off x="2552700" y="4721748"/>
            <a:ext cx="1752600" cy="444500"/>
          </a:xfrm>
          <a:prstGeom prst="rect">
            <a:avLst/>
          </a:prstGeom>
          <a:solidFill>
            <a:srgbClr val="FF99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%esp</a:t>
            </a:r>
          </a:p>
        </p:txBody>
      </p:sp>
      <p:sp>
        <p:nvSpPr>
          <p:cNvPr id="27661" name="Rectangle 13"/>
          <p:cNvSpPr/>
          <p:nvPr/>
        </p:nvSpPr>
        <p:spPr bwMode="auto">
          <a:xfrm>
            <a:off x="2552700" y="53186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%ebp</a:t>
            </a:r>
          </a:p>
        </p:txBody>
      </p:sp>
      <p:sp>
        <p:nvSpPr>
          <p:cNvPr id="27662" name="Rectangle 14"/>
          <p:cNvSpPr/>
          <p:nvPr/>
        </p:nvSpPr>
        <p:spPr bwMode="auto">
          <a:xfrm>
            <a:off x="6515100" y="10641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%r8d</a:t>
            </a:r>
          </a:p>
        </p:txBody>
      </p:sp>
      <p:sp>
        <p:nvSpPr>
          <p:cNvPr id="27663" name="Rectangle 15"/>
          <p:cNvSpPr/>
          <p:nvPr/>
        </p:nvSpPr>
        <p:spPr bwMode="auto">
          <a:xfrm>
            <a:off x="6515100" y="16737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%r9d</a:t>
            </a:r>
          </a:p>
        </p:txBody>
      </p:sp>
      <p:sp>
        <p:nvSpPr>
          <p:cNvPr id="27664" name="Rectangle 16"/>
          <p:cNvSpPr/>
          <p:nvPr/>
        </p:nvSpPr>
        <p:spPr bwMode="auto">
          <a:xfrm>
            <a:off x="6515100" y="22833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%r10d</a:t>
            </a:r>
          </a:p>
        </p:txBody>
      </p:sp>
      <p:sp>
        <p:nvSpPr>
          <p:cNvPr id="27665" name="Rectangle 17"/>
          <p:cNvSpPr/>
          <p:nvPr/>
        </p:nvSpPr>
        <p:spPr bwMode="auto">
          <a:xfrm>
            <a:off x="6515100" y="28929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%r11d</a:t>
            </a:r>
          </a:p>
        </p:txBody>
      </p:sp>
      <p:sp>
        <p:nvSpPr>
          <p:cNvPr id="27666" name="Rectangle 18"/>
          <p:cNvSpPr/>
          <p:nvPr/>
        </p:nvSpPr>
        <p:spPr bwMode="auto">
          <a:xfrm>
            <a:off x="6515100" y="35025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%r12d</a:t>
            </a:r>
          </a:p>
        </p:txBody>
      </p:sp>
      <p:sp>
        <p:nvSpPr>
          <p:cNvPr id="27667" name="Rectangle 19"/>
          <p:cNvSpPr/>
          <p:nvPr/>
        </p:nvSpPr>
        <p:spPr bwMode="auto">
          <a:xfrm>
            <a:off x="6515100" y="41121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%r13d</a:t>
            </a:r>
          </a:p>
        </p:txBody>
      </p:sp>
      <p:sp>
        <p:nvSpPr>
          <p:cNvPr id="27668" name="Rectangle 20"/>
          <p:cNvSpPr/>
          <p:nvPr/>
        </p:nvSpPr>
        <p:spPr bwMode="auto">
          <a:xfrm>
            <a:off x="6515100" y="47217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%r14d</a:t>
            </a:r>
          </a:p>
        </p:txBody>
      </p:sp>
      <p:sp>
        <p:nvSpPr>
          <p:cNvPr id="27669" name="Rectangle 21"/>
          <p:cNvSpPr/>
          <p:nvPr/>
        </p:nvSpPr>
        <p:spPr bwMode="auto">
          <a:xfrm>
            <a:off x="6515100" y="5331348"/>
            <a:ext cx="1765300" cy="444500"/>
          </a:xfrm>
          <a:prstGeom prst="rect">
            <a:avLst/>
          </a:prstGeom>
          <a:solidFill>
            <a:srgbClr val="D8D8D8"/>
          </a:solidFill>
          <a:ln w="952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%r15d</a:t>
            </a:r>
          </a:p>
        </p:txBody>
      </p:sp>
      <p:sp>
        <p:nvSpPr>
          <p:cNvPr id="27670" name="Rectangle 22"/>
          <p:cNvSpPr/>
          <p:nvPr/>
        </p:nvSpPr>
        <p:spPr bwMode="auto">
          <a:xfrm>
            <a:off x="4724400" y="10260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%r8</a:t>
            </a:r>
          </a:p>
        </p:txBody>
      </p:sp>
      <p:sp>
        <p:nvSpPr>
          <p:cNvPr id="27671" name="Rectangle 23"/>
          <p:cNvSpPr/>
          <p:nvPr/>
        </p:nvSpPr>
        <p:spPr bwMode="auto">
          <a:xfrm>
            <a:off x="4724400" y="16356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%r9</a:t>
            </a:r>
          </a:p>
        </p:txBody>
      </p:sp>
      <p:sp>
        <p:nvSpPr>
          <p:cNvPr id="27672" name="Rectangle 24"/>
          <p:cNvSpPr/>
          <p:nvPr/>
        </p:nvSpPr>
        <p:spPr bwMode="auto">
          <a:xfrm>
            <a:off x="4724400" y="22452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%r10</a:t>
            </a:r>
          </a:p>
        </p:txBody>
      </p:sp>
      <p:sp>
        <p:nvSpPr>
          <p:cNvPr id="27673" name="Rectangle 25"/>
          <p:cNvSpPr/>
          <p:nvPr/>
        </p:nvSpPr>
        <p:spPr bwMode="auto">
          <a:xfrm>
            <a:off x="4724400" y="28548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%r11</a:t>
            </a:r>
          </a:p>
        </p:txBody>
      </p:sp>
      <p:sp>
        <p:nvSpPr>
          <p:cNvPr id="27674" name="Rectangle 26"/>
          <p:cNvSpPr/>
          <p:nvPr/>
        </p:nvSpPr>
        <p:spPr bwMode="auto">
          <a:xfrm>
            <a:off x="4724400" y="34644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%r12</a:t>
            </a:r>
          </a:p>
        </p:txBody>
      </p:sp>
      <p:sp>
        <p:nvSpPr>
          <p:cNvPr id="27675" name="Rectangle 27"/>
          <p:cNvSpPr/>
          <p:nvPr/>
        </p:nvSpPr>
        <p:spPr bwMode="auto">
          <a:xfrm>
            <a:off x="4724400" y="40740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%r13</a:t>
            </a:r>
          </a:p>
        </p:txBody>
      </p:sp>
      <p:sp>
        <p:nvSpPr>
          <p:cNvPr id="27676" name="Rectangle 28"/>
          <p:cNvSpPr/>
          <p:nvPr/>
        </p:nvSpPr>
        <p:spPr bwMode="auto">
          <a:xfrm>
            <a:off x="4724400" y="46836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%r14</a:t>
            </a:r>
          </a:p>
        </p:txBody>
      </p:sp>
      <p:sp>
        <p:nvSpPr>
          <p:cNvPr id="27677" name="Rectangle 29"/>
          <p:cNvSpPr/>
          <p:nvPr/>
        </p:nvSpPr>
        <p:spPr bwMode="auto">
          <a:xfrm>
            <a:off x="4724400" y="52932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%r15</a:t>
            </a:r>
          </a:p>
        </p:txBody>
      </p:sp>
      <p:sp>
        <p:nvSpPr>
          <p:cNvPr id="27678" name="Rectangle 30"/>
          <p:cNvSpPr/>
          <p:nvPr/>
        </p:nvSpPr>
        <p:spPr bwMode="auto">
          <a:xfrm>
            <a:off x="762000" y="10260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rax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79" name="Rectangle 31"/>
          <p:cNvSpPr/>
          <p:nvPr/>
        </p:nvSpPr>
        <p:spPr bwMode="auto">
          <a:xfrm>
            <a:off x="762000" y="16356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rbx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680" name="Rectangle 32"/>
          <p:cNvSpPr/>
          <p:nvPr/>
        </p:nvSpPr>
        <p:spPr bwMode="auto">
          <a:xfrm>
            <a:off x="762000" y="22452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%rcx</a:t>
            </a:r>
          </a:p>
        </p:txBody>
      </p:sp>
      <p:sp>
        <p:nvSpPr>
          <p:cNvPr id="27681" name="Rectangle 33"/>
          <p:cNvSpPr/>
          <p:nvPr/>
        </p:nvSpPr>
        <p:spPr bwMode="auto">
          <a:xfrm>
            <a:off x="762000" y="28548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%rdx</a:t>
            </a:r>
          </a:p>
        </p:txBody>
      </p:sp>
      <p:sp>
        <p:nvSpPr>
          <p:cNvPr id="27682" name="Rectangle 34"/>
          <p:cNvSpPr/>
          <p:nvPr/>
        </p:nvSpPr>
        <p:spPr bwMode="auto">
          <a:xfrm>
            <a:off x="762000" y="34644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%rsi</a:t>
            </a:r>
          </a:p>
        </p:txBody>
      </p:sp>
      <p:sp>
        <p:nvSpPr>
          <p:cNvPr id="27683" name="Rectangle 35"/>
          <p:cNvSpPr/>
          <p:nvPr/>
        </p:nvSpPr>
        <p:spPr bwMode="auto">
          <a:xfrm>
            <a:off x="762000" y="40740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%rdi</a:t>
            </a:r>
          </a:p>
        </p:txBody>
      </p:sp>
      <p:sp>
        <p:nvSpPr>
          <p:cNvPr id="27684" name="Rectangle 36"/>
          <p:cNvSpPr/>
          <p:nvPr/>
        </p:nvSpPr>
        <p:spPr bwMode="auto">
          <a:xfrm>
            <a:off x="762000" y="5293248"/>
            <a:ext cx="3556000" cy="533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%rbp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主流</a:t>
            </a:r>
            <a:r>
              <a:rPr lang="en-US" altLang="zh-CN"/>
              <a:t>CPU</a:t>
            </a:r>
            <a:r>
              <a:rPr lang="zh-CN" altLang="en-US"/>
              <a:t>发展路径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 bwMode="auto">
          <a:xfrm flipV="1">
            <a:off x="1096590" y="1716990"/>
            <a:ext cx="0" cy="35016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接箭头连接符 9"/>
          <p:cNvCxnSpPr/>
          <p:nvPr/>
        </p:nvCxnSpPr>
        <p:spPr bwMode="auto">
          <a:xfrm>
            <a:off x="1096590" y="5218656"/>
            <a:ext cx="7319726" cy="36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矩形 11"/>
          <p:cNvSpPr/>
          <p:nvPr/>
        </p:nvSpPr>
        <p:spPr bwMode="auto">
          <a:xfrm>
            <a:off x="1259733" y="5242809"/>
            <a:ext cx="810090" cy="2160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1970s</a:t>
            </a:r>
            <a:endParaRPr lang="zh-CN" altLang="en-US" sz="10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344113" y="5248733"/>
            <a:ext cx="2476910" cy="2160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1990s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2348648" y="5250377"/>
            <a:ext cx="810090" cy="2160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1980s</a:t>
            </a:r>
            <a:endParaRPr lang="zh-CN" altLang="en-US" sz="10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986174" y="5258584"/>
            <a:ext cx="1942465" cy="2160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2000s</a:t>
            </a:r>
            <a:endParaRPr lang="zh-CN" altLang="en-US" sz="10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282596" y="3192315"/>
            <a:ext cx="677079" cy="227737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IBM801</a:t>
            </a:r>
          </a:p>
          <a:p>
            <a:pPr algn="ctr" defTabSz="685800" eaLnBrk="1" fontAlgn="t" hangingPunct="1"/>
            <a:endParaRPr lang="zh-CN" altLang="en-US" sz="900" b="0" dirty="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6148054" y="2823765"/>
            <a:ext cx="648516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………</a:t>
            </a:r>
            <a:endParaRPr lang="zh-CN" altLang="en-US" sz="900" b="0" dirty="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6975548" y="2826871"/>
            <a:ext cx="712709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POWER10</a:t>
            </a:r>
            <a:endParaRPr lang="zh-CN" altLang="en-US" sz="900" b="0" dirty="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4451907" y="2823766"/>
            <a:ext cx="693702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POWER3</a:t>
            </a:r>
            <a:endParaRPr lang="zh-CN" altLang="en-US" sz="900" b="0" dirty="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3684256" y="2820941"/>
            <a:ext cx="623012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POWER2</a:t>
            </a:r>
            <a:endParaRPr lang="zh-CN" altLang="en-US" sz="900" b="0" dirty="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3809933" y="3754551"/>
            <a:ext cx="820067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 e100/e200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3265420" y="4720206"/>
            <a:ext cx="716103" cy="297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ARM7</a:t>
            </a:r>
          </a:p>
        </p:txBody>
      </p:sp>
      <p:cxnSp>
        <p:nvCxnSpPr>
          <p:cNvPr id="30" name="直接连接符 29"/>
          <p:cNvCxnSpPr/>
          <p:nvPr/>
        </p:nvCxnSpPr>
        <p:spPr bwMode="auto">
          <a:xfrm>
            <a:off x="1096590" y="4570584"/>
            <a:ext cx="66967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>
            <a:off x="1096590" y="4003521"/>
            <a:ext cx="6723747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 flipV="1">
            <a:off x="1096590" y="2707377"/>
            <a:ext cx="6794589" cy="2600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 flipV="1">
            <a:off x="5878022" y="1756267"/>
            <a:ext cx="0" cy="34623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文本框 34"/>
          <p:cNvSpPr txBox="1"/>
          <p:nvPr/>
        </p:nvSpPr>
        <p:spPr bwMode="auto">
          <a:xfrm>
            <a:off x="545474" y="4777936"/>
            <a:ext cx="664380" cy="22807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ARM</a:t>
            </a:r>
            <a:endParaRPr lang="zh-CN" altLang="en-US" sz="10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 bwMode="auto">
          <a:xfrm>
            <a:off x="590789" y="3208381"/>
            <a:ext cx="559552" cy="22807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PPC</a:t>
            </a:r>
            <a:endParaRPr lang="zh-CN" altLang="en-US" sz="10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 bwMode="auto">
          <a:xfrm>
            <a:off x="540006" y="4177657"/>
            <a:ext cx="679122" cy="22807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MIPS</a:t>
            </a:r>
            <a:endParaRPr lang="zh-CN" altLang="en-US" sz="10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 bwMode="auto">
          <a:xfrm>
            <a:off x="641774" y="2173845"/>
            <a:ext cx="508567" cy="22807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65852" tIns="32926" rIns="65852" bIns="32926" numCol="1" rtlCol="0" anchor="ctr" anchorCtr="0" compatLnSpc="1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X86</a:t>
            </a:r>
            <a:endParaRPr lang="zh-CN" altLang="en-US" sz="105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2" name="椭圆 41"/>
          <p:cNvSpPr/>
          <p:nvPr/>
        </p:nvSpPr>
        <p:spPr bwMode="auto">
          <a:xfrm>
            <a:off x="4082536" y="4720206"/>
            <a:ext cx="716103" cy="297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ARM9</a:t>
            </a:r>
          </a:p>
        </p:txBody>
      </p:sp>
      <p:sp>
        <p:nvSpPr>
          <p:cNvPr id="43" name="椭圆 42"/>
          <p:cNvSpPr/>
          <p:nvPr/>
        </p:nvSpPr>
        <p:spPr bwMode="auto">
          <a:xfrm>
            <a:off x="5840624" y="4715837"/>
            <a:ext cx="871931" cy="297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ARM11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4890218" y="4720206"/>
            <a:ext cx="792076" cy="297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ARM10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3258890" y="4171285"/>
            <a:ext cx="782643" cy="351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MIPS3k</a:t>
            </a:r>
            <a:endParaRPr lang="zh-CN" altLang="en-US" sz="900" b="0" dirty="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7" name="椭圆 46"/>
          <p:cNvSpPr/>
          <p:nvPr/>
        </p:nvSpPr>
        <p:spPr bwMode="auto">
          <a:xfrm>
            <a:off x="5863032" y="4179270"/>
            <a:ext cx="890273" cy="351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MIPS10K</a:t>
            </a:r>
          </a:p>
        </p:txBody>
      </p:sp>
      <p:sp>
        <p:nvSpPr>
          <p:cNvPr id="48" name="椭圆 47"/>
          <p:cNvSpPr/>
          <p:nvPr/>
        </p:nvSpPr>
        <p:spPr bwMode="auto">
          <a:xfrm>
            <a:off x="4971540" y="4179414"/>
            <a:ext cx="820984" cy="351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MIPS5K</a:t>
            </a:r>
          </a:p>
        </p:txBody>
      </p:sp>
      <p:sp>
        <p:nvSpPr>
          <p:cNvPr id="49" name="椭圆 48"/>
          <p:cNvSpPr/>
          <p:nvPr/>
        </p:nvSpPr>
        <p:spPr bwMode="auto">
          <a:xfrm>
            <a:off x="4083017" y="4183336"/>
            <a:ext cx="835071" cy="351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MIPS4K</a:t>
            </a:r>
          </a:p>
        </p:txBody>
      </p:sp>
      <p:sp>
        <p:nvSpPr>
          <p:cNvPr id="50" name="椭圆 49"/>
          <p:cNvSpPr/>
          <p:nvPr/>
        </p:nvSpPr>
        <p:spPr bwMode="auto">
          <a:xfrm>
            <a:off x="6899462" y="4181800"/>
            <a:ext cx="1203869" cy="351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MIPS32/64</a:t>
            </a:r>
          </a:p>
        </p:txBody>
      </p:sp>
      <p:sp>
        <p:nvSpPr>
          <p:cNvPr id="51" name="矩形 50"/>
          <p:cNvSpPr/>
          <p:nvPr/>
        </p:nvSpPr>
        <p:spPr bwMode="auto">
          <a:xfrm>
            <a:off x="4765300" y="3131668"/>
            <a:ext cx="836675" cy="21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PowerPC700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776385" y="3140180"/>
            <a:ext cx="898198" cy="21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PowerPC600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765013" y="3141279"/>
            <a:ext cx="784349" cy="21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BE(cell)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4886575" y="3444265"/>
            <a:ext cx="610273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MPC750</a:t>
            </a:r>
          </a:p>
        </p:txBody>
      </p:sp>
      <p:sp>
        <p:nvSpPr>
          <p:cNvPr id="38" name="圆角矩形 37"/>
          <p:cNvSpPr/>
          <p:nvPr/>
        </p:nvSpPr>
        <p:spPr bwMode="auto">
          <a:xfrm>
            <a:off x="1178955" y="1973134"/>
            <a:ext cx="493895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4004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67" name="圆角矩形 66"/>
          <p:cNvSpPr/>
          <p:nvPr/>
        </p:nvSpPr>
        <p:spPr bwMode="auto">
          <a:xfrm>
            <a:off x="3952245" y="1973405"/>
            <a:ext cx="493895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486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3404820" y="1978296"/>
            <a:ext cx="493895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386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69" name="圆角矩形 68"/>
          <p:cNvSpPr/>
          <p:nvPr/>
        </p:nvSpPr>
        <p:spPr bwMode="auto">
          <a:xfrm>
            <a:off x="2298755" y="1974083"/>
            <a:ext cx="493895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8086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71" name="圆角矩形 70"/>
          <p:cNvSpPr/>
          <p:nvPr/>
        </p:nvSpPr>
        <p:spPr bwMode="auto">
          <a:xfrm>
            <a:off x="1723244" y="1974083"/>
            <a:ext cx="493895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8008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72" name="圆角矩形 71"/>
          <p:cNvSpPr/>
          <p:nvPr/>
        </p:nvSpPr>
        <p:spPr bwMode="auto">
          <a:xfrm>
            <a:off x="4488417" y="1973405"/>
            <a:ext cx="627958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Pentium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73" name="圆角矩形 72"/>
          <p:cNvSpPr/>
          <p:nvPr/>
        </p:nvSpPr>
        <p:spPr bwMode="auto">
          <a:xfrm>
            <a:off x="5148396" y="1978296"/>
            <a:ext cx="692228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Pentium II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74" name="圆角矩形 73"/>
          <p:cNvSpPr/>
          <p:nvPr/>
        </p:nvSpPr>
        <p:spPr bwMode="auto">
          <a:xfrm>
            <a:off x="6741795" y="1978296"/>
            <a:ext cx="834296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Pentium IV</a:t>
            </a:r>
          </a:p>
        </p:txBody>
      </p:sp>
      <p:sp>
        <p:nvSpPr>
          <p:cNvPr id="75" name="圆角矩形 74"/>
          <p:cNvSpPr/>
          <p:nvPr/>
        </p:nvSpPr>
        <p:spPr bwMode="auto">
          <a:xfrm>
            <a:off x="5924075" y="1984235"/>
            <a:ext cx="785698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Pentium III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76" name="圆角矩形 75"/>
          <p:cNvSpPr/>
          <p:nvPr/>
        </p:nvSpPr>
        <p:spPr bwMode="auto">
          <a:xfrm>
            <a:off x="7608805" y="1978296"/>
            <a:ext cx="590930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Xeon</a:t>
            </a:r>
          </a:p>
        </p:txBody>
      </p:sp>
      <p:sp>
        <p:nvSpPr>
          <p:cNvPr id="81" name="圆角矩形 80"/>
          <p:cNvSpPr/>
          <p:nvPr/>
        </p:nvSpPr>
        <p:spPr bwMode="auto">
          <a:xfrm>
            <a:off x="7151597" y="2340064"/>
            <a:ext cx="58904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Zen3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6506531" y="2336344"/>
            <a:ext cx="566821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……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5288364" y="2334230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K6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84" name="圆角矩形 83"/>
          <p:cNvSpPr/>
          <p:nvPr/>
        </p:nvSpPr>
        <p:spPr bwMode="auto">
          <a:xfrm>
            <a:off x="4709935" y="2331194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K5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85" name="圆角矩形 84"/>
          <p:cNvSpPr/>
          <p:nvPr/>
        </p:nvSpPr>
        <p:spPr bwMode="auto">
          <a:xfrm>
            <a:off x="4136105" y="2329420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486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86" name="圆角矩形 85"/>
          <p:cNvSpPr/>
          <p:nvPr/>
        </p:nvSpPr>
        <p:spPr bwMode="auto">
          <a:xfrm>
            <a:off x="3583405" y="2325122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386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87" name="圆角矩形 86"/>
          <p:cNvSpPr/>
          <p:nvPr/>
        </p:nvSpPr>
        <p:spPr bwMode="auto">
          <a:xfrm>
            <a:off x="5948566" y="2335136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K7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cxnSp>
        <p:nvCxnSpPr>
          <p:cNvPr id="37" name="直接连接符 36"/>
          <p:cNvCxnSpPr/>
          <p:nvPr/>
        </p:nvCxnSpPr>
        <p:spPr bwMode="auto">
          <a:xfrm flipV="1">
            <a:off x="3249109" y="1756267"/>
            <a:ext cx="0" cy="34623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 bwMode="auto">
          <a:xfrm flipV="1">
            <a:off x="2274630" y="1756267"/>
            <a:ext cx="0" cy="34623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圆角矩形 79"/>
          <p:cNvSpPr/>
          <p:nvPr/>
        </p:nvSpPr>
        <p:spPr bwMode="auto">
          <a:xfrm>
            <a:off x="3041188" y="2324711"/>
            <a:ext cx="493895" cy="2160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286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5557918" y="3760831"/>
            <a:ext cx="750250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e300/e500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557918" y="3444264"/>
            <a:ext cx="750250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MPC7400</a:t>
            </a:r>
          </a:p>
        </p:txBody>
      </p:sp>
      <p:sp>
        <p:nvSpPr>
          <p:cNvPr id="57" name="矩形 56"/>
          <p:cNvSpPr/>
          <p:nvPr/>
        </p:nvSpPr>
        <p:spPr bwMode="auto">
          <a:xfrm>
            <a:off x="6487681" y="3760163"/>
            <a:ext cx="493895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 e600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7178995" y="3760163"/>
            <a:ext cx="493895" cy="216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Pxxxx</a:t>
            </a:r>
          </a:p>
        </p:txBody>
      </p:sp>
      <p:sp>
        <p:nvSpPr>
          <p:cNvPr id="53" name="矩形 52"/>
          <p:cNvSpPr/>
          <p:nvPr/>
        </p:nvSpPr>
        <p:spPr bwMode="auto">
          <a:xfrm>
            <a:off x="5723672" y="3135981"/>
            <a:ext cx="926675" cy="21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PowerPC9xx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312533" y="2822558"/>
            <a:ext cx="690261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POWER4</a:t>
            </a:r>
            <a:endParaRPr lang="zh-CN" altLang="en-US" sz="900" b="0" dirty="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70" name="圆角矩形 69"/>
          <p:cNvSpPr/>
          <p:nvPr/>
        </p:nvSpPr>
        <p:spPr bwMode="auto">
          <a:xfrm>
            <a:off x="2845592" y="1973405"/>
            <a:ext cx="506766" cy="216000"/>
          </a:xfrm>
          <a:prstGeom prst="roundRect">
            <a:avLst/>
          </a:prstGeom>
          <a:solidFill>
            <a:srgbClr val="FFC1C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80286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887882" y="2825008"/>
            <a:ext cx="650738" cy="21600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POWER1</a:t>
            </a:r>
            <a:endParaRPr lang="zh-CN" altLang="en-US" sz="900" b="0" dirty="0">
              <a:solidFill>
                <a:prstClr val="white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54" y="1691354"/>
            <a:ext cx="346107" cy="2280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27" y="2285467"/>
            <a:ext cx="844660" cy="3251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25" y="2744063"/>
            <a:ext cx="800678" cy="421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6" t="30591" r="10604" b="29478"/>
          <a:stretch>
            <a:fillRect/>
          </a:stretch>
        </p:blipFill>
        <p:spPr>
          <a:xfrm>
            <a:off x="2300939" y="3497383"/>
            <a:ext cx="1464355" cy="4041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030" y="4707285"/>
            <a:ext cx="861418" cy="3215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30" y="4193328"/>
            <a:ext cx="1103808" cy="309441"/>
          </a:xfrm>
          <a:prstGeom prst="rect">
            <a:avLst/>
          </a:prstGeom>
        </p:spPr>
      </p:pic>
      <p:sp>
        <p:nvSpPr>
          <p:cNvPr id="77" name="椭圆 76"/>
          <p:cNvSpPr/>
          <p:nvPr/>
        </p:nvSpPr>
        <p:spPr bwMode="auto">
          <a:xfrm>
            <a:off x="7403859" y="4743475"/>
            <a:ext cx="871931" cy="297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/>
          <a:lstStyle/>
          <a:p>
            <a:pPr algn="ctr" defTabSz="685800" eaLnBrk="1" fontAlgn="t" hangingPunct="1"/>
            <a:r>
              <a:rPr lang="en-US" altLang="zh-CN" sz="900" b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rPr>
              <a:t>ARMv8</a:t>
            </a:r>
            <a:endParaRPr lang="zh-CN" altLang="en-US" sz="900" b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History: IA32 Registers</a:t>
            </a:r>
          </a:p>
        </p:txBody>
      </p:sp>
      <p:grpSp>
        <p:nvGrpSpPr>
          <p:cNvPr id="4" name="Group 12"/>
          <p:cNvGrpSpPr/>
          <p:nvPr/>
        </p:nvGrpSpPr>
        <p:grpSpPr bwMode="auto">
          <a:xfrm>
            <a:off x="1295400" y="1333501"/>
            <a:ext cx="5715000" cy="4533902"/>
            <a:chOff x="3984" y="1008"/>
            <a:chExt cx="1584" cy="2256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984" y="1008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309020205020404" charset="0"/>
                </a:rPr>
                <a:t>%</a:t>
              </a:r>
              <a:r>
                <a:rPr lang="en-US" dirty="0" err="1">
                  <a:latin typeface="Courier New" panose="02070309020205020404" charset="0"/>
                </a:rPr>
                <a:t>eax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984" y="1296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309020205020404" charset="0"/>
                </a:rPr>
                <a:t>%</a:t>
              </a:r>
              <a:r>
                <a:rPr lang="en-US" dirty="0" err="1">
                  <a:latin typeface="Courier New" panose="02070309020205020404" charset="0"/>
                </a:rPr>
                <a:t>ecx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984" y="1584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309020205020404" charset="0"/>
                </a:rPr>
                <a:t>%</a:t>
              </a:r>
              <a:r>
                <a:rPr lang="en-US" dirty="0" err="1">
                  <a:latin typeface="Courier New" panose="02070309020205020404" charset="0"/>
                </a:rPr>
                <a:t>edx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984" y="1872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309020205020404" charset="0"/>
                </a:rPr>
                <a:t>%ebx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984" y="2160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309020205020404" charset="0"/>
                </a:rPr>
                <a:t>%esi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984" y="2448"/>
              <a:ext cx="1584" cy="24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309020205020404" charset="0"/>
                </a:rPr>
                <a:t>%edi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984" y="2736"/>
              <a:ext cx="1584" cy="240"/>
            </a:xfrm>
            <a:prstGeom prst="rect">
              <a:avLst/>
            </a:prstGeom>
            <a:solidFill>
              <a:srgbClr val="EFBFBF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309020205020404" charset="0"/>
                </a:rPr>
                <a:t>%esp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984" y="3024"/>
              <a:ext cx="1584" cy="240"/>
            </a:xfrm>
            <a:prstGeom prst="rect">
              <a:avLst/>
            </a:prstGeom>
            <a:solidFill>
              <a:srgbClr val="EFBFBF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>
                  <a:latin typeface="Courier New" panose="02070309020205020404" charset="0"/>
                </a:rPr>
                <a:t>%ebp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184326" y="1404970"/>
            <a:ext cx="2819400" cy="343694"/>
            <a:chOff x="4495800" y="1404970"/>
            <a:chExt cx="2819400" cy="343694"/>
          </a:xfrm>
        </p:grpSpPr>
        <p:sp>
          <p:nvSpPr>
            <p:cNvPr id="13" name="Rectangle 12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endParaRPr>
            </a:p>
          </p:txBody>
        </p:sp>
        <p:cxnSp>
          <p:nvCxnSpPr>
            <p:cNvPr id="19" name="Straight Connector 18"/>
            <p:cNvCxnSpPr>
              <a:stCxn id="13" idx="0"/>
              <a:endCxn id="13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4184326" y="1989024"/>
            <a:ext cx="2819400" cy="343694"/>
            <a:chOff x="4495800" y="1404970"/>
            <a:chExt cx="2819400" cy="343694"/>
          </a:xfrm>
        </p:grpSpPr>
        <p:sp>
          <p:nvSpPr>
            <p:cNvPr id="24" name="Rectangle 23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endParaRPr>
            </a:p>
          </p:txBody>
        </p:sp>
        <p:cxnSp>
          <p:nvCxnSpPr>
            <p:cNvPr id="25" name="Straight Connector 24"/>
            <p:cNvCxnSpPr>
              <a:stCxn id="24" idx="0"/>
              <a:endCxn id="24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4184326" y="2558580"/>
            <a:ext cx="2819400" cy="343694"/>
            <a:chOff x="4495800" y="1404970"/>
            <a:chExt cx="2819400" cy="343694"/>
          </a:xfrm>
        </p:grpSpPr>
        <p:sp>
          <p:nvSpPr>
            <p:cNvPr id="27" name="Rectangle 26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endParaRPr>
            </a:p>
          </p:txBody>
        </p:sp>
        <p:cxnSp>
          <p:nvCxnSpPr>
            <p:cNvPr id="28" name="Straight Connector 27"/>
            <p:cNvCxnSpPr>
              <a:stCxn id="27" idx="0"/>
              <a:endCxn id="27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4184326" y="3141484"/>
            <a:ext cx="2819400" cy="343694"/>
            <a:chOff x="4495800" y="1404970"/>
            <a:chExt cx="2819400" cy="343694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495800" y="1404970"/>
              <a:ext cx="281940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endParaRPr>
            </a:p>
          </p:txBody>
        </p:sp>
        <p:cxnSp>
          <p:nvCxnSpPr>
            <p:cNvPr id="31" name="Straight Connector 30"/>
            <p:cNvCxnSpPr>
              <a:stCxn id="30" idx="0"/>
              <a:endCxn id="30" idx="2"/>
            </p:cNvCxnSpPr>
            <p:nvPr/>
          </p:nvCxnSpPr>
          <p:spPr bwMode="auto">
            <a:xfrm rot="16200000" flipH="1">
              <a:off x="5734050" y="1576420"/>
              <a:ext cx="342900" cy="158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Rectangle 32"/>
          <p:cNvSpPr/>
          <p:nvPr/>
        </p:nvSpPr>
        <p:spPr bwMode="auto">
          <a:xfrm>
            <a:off x="4184326" y="3717666"/>
            <a:ext cx="281940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184326" y="4301720"/>
            <a:ext cx="281940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4184326" y="4871276"/>
            <a:ext cx="2819400" cy="342900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184326" y="5454180"/>
            <a:ext cx="2819400" cy="342900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581400" y="13916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%ax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581400" y="197543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cx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81400" y="2541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dx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581400" y="31317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bx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81400" y="370801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si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81400" y="42872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di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81400" y="485769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%sp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581400" y="544357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bp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72000" y="13916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%ah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72000" y="197543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ch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72000" y="2541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%dh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572000" y="31317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bh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943600" y="139162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%al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943600" y="197543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cl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43600" y="2541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%dl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943600" y="313178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charset="0"/>
                <a:cs typeface="Courier New" panose="02070309020205020404" charset="0"/>
              </a:rPr>
              <a:t>%</a:t>
            </a:r>
            <a:r>
              <a:rPr lang="en-US" sz="1800" dirty="0" err="1">
                <a:latin typeface="Courier New" panose="02070309020205020404" charset="0"/>
                <a:cs typeface="Courier New" panose="02070309020205020404" charset="0"/>
              </a:rPr>
              <a:t>bl</a:t>
            </a:r>
            <a:endParaRPr lang="en-US" sz="1800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73" name="AutoShape 7"/>
          <p:cNvSpPr/>
          <p:nvPr/>
        </p:nvSpPr>
        <p:spPr bwMode="auto">
          <a:xfrm rot="5400000">
            <a:off x="5451983" y="4671257"/>
            <a:ext cx="279400" cy="2824085"/>
          </a:xfrm>
          <a:prstGeom prst="rightBrace">
            <a:avLst>
              <a:gd name="adj1" fmla="val 2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267200" y="6172200"/>
            <a:ext cx="2660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16-bit virtual registers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(backwards compatibility)</a:t>
            </a:r>
          </a:p>
        </p:txBody>
      </p:sp>
      <p:sp>
        <p:nvSpPr>
          <p:cNvPr id="75" name="AutoShape 7"/>
          <p:cNvSpPr/>
          <p:nvPr/>
        </p:nvSpPr>
        <p:spPr bwMode="auto">
          <a:xfrm rot="10800000">
            <a:off x="914400" y="1333500"/>
            <a:ext cx="279400" cy="3376310"/>
          </a:xfrm>
          <a:prstGeom prst="rightBrace">
            <a:avLst>
              <a:gd name="adj1" fmla="val 2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 rot="16200000">
            <a:off x="-221736" y="2812536"/>
            <a:ext cx="172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general purpose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555159" y="1391622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accumulate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555159" y="1975438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counter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555159" y="2541296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data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555159" y="3131786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base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555159" y="3626836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source </a:t>
            </a:r>
          </a:p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index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555159" y="4204648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destination</a:t>
            </a:r>
          </a:p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index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555159" y="4701317"/>
            <a:ext cx="114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Courier New" panose="02070309020205020404" charset="0"/>
                <a:cs typeface="Courier New" panose="02070309020205020404" charset="0"/>
              </a:rPr>
              <a:t>stack </a:t>
            </a:r>
          </a:p>
          <a:p>
            <a:r>
              <a:rPr lang="en-US" sz="1800" i="1" dirty="0">
                <a:latin typeface="Courier New" panose="02070309020205020404" charset="0"/>
                <a:cs typeface="Courier New" panose="02070309020205020404" charset="0"/>
              </a:rPr>
              <a:t>pointer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555159" y="5313528"/>
            <a:ext cx="114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Courier New" panose="02070309020205020404" charset="0"/>
                <a:cs typeface="Courier New" panose="02070309020205020404" charset="0"/>
              </a:rPr>
              <a:t>base</a:t>
            </a:r>
          </a:p>
          <a:p>
            <a:r>
              <a:rPr lang="en-US" sz="1800" i="1" dirty="0">
                <a:latin typeface="Courier New" panose="02070309020205020404" charset="0"/>
                <a:cs typeface="Courier New" panose="02070309020205020404" charset="0"/>
              </a:rPr>
              <a:t>pointer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293942" y="649069"/>
            <a:ext cx="1850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Origin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(mostly obsolete)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9" grpId="0" animBg="1"/>
      <p:bldP spid="4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9" grpId="0"/>
      <p:bldP spid="70" grpId="0"/>
      <p:bldP spid="71" grpId="0"/>
      <p:bldP spid="72" grpId="0"/>
      <p:bldP spid="73" grpId="0" animBg="1"/>
      <p:bldP spid="74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93712"/>
            <a:ext cx="8382000" cy="573088"/>
          </a:xfrm>
        </p:spPr>
        <p:txBody>
          <a:bodyPr/>
          <a:lstStyle/>
          <a:p>
            <a:r>
              <a:rPr lang="en-US" dirty="0"/>
              <a:t>Assembly Characteristics: Operations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327150"/>
            <a:ext cx="8548687" cy="4921250"/>
          </a:xfrm>
        </p:spPr>
        <p:txBody>
          <a:bodyPr/>
          <a:lstStyle/>
          <a:p>
            <a:r>
              <a:rPr lang="en-US" dirty="0"/>
              <a:t>Transfer data between memory and register</a:t>
            </a:r>
          </a:p>
          <a:p>
            <a:pPr lvl="1"/>
            <a:r>
              <a:rPr lang="en-US" dirty="0"/>
              <a:t>Load data from memory into register</a:t>
            </a:r>
          </a:p>
          <a:p>
            <a:pPr lvl="1"/>
            <a:r>
              <a:rPr lang="en-US" dirty="0"/>
              <a:t>Store register data into memory</a:t>
            </a:r>
          </a:p>
          <a:p>
            <a:endParaRPr lang="en-US" dirty="0"/>
          </a:p>
          <a:p>
            <a:r>
              <a:rPr lang="en-US" dirty="0"/>
              <a:t>Perform arithmetic function on register or memory data</a:t>
            </a:r>
          </a:p>
          <a:p>
            <a:endParaRPr lang="en-US" dirty="0"/>
          </a:p>
          <a:p>
            <a:r>
              <a:rPr lang="en-US" dirty="0"/>
              <a:t>Transfer control</a:t>
            </a:r>
          </a:p>
          <a:p>
            <a:pPr lvl="1"/>
            <a:r>
              <a:rPr lang="en-US" dirty="0"/>
              <a:t>Unconditional jumps to/from procedures</a:t>
            </a:r>
          </a:p>
          <a:p>
            <a:pPr lvl="1"/>
            <a:r>
              <a:rPr lang="en-US" dirty="0"/>
              <a:t>Conditional branches</a:t>
            </a:r>
          </a:p>
          <a:p>
            <a:pPr lvl="1"/>
            <a:r>
              <a:rPr lang="en-US"/>
              <a:t>Indirect branches</a:t>
            </a:r>
            <a:endParaRPr lang="en-US" dirty="0"/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875020" y="3537585"/>
          <a:ext cx="3032760" cy="3251200"/>
        </p:xfrm>
        <a:graphic>
          <a:graphicData uri="http://schemas.openxmlformats.org/drawingml/2006/table">
            <a:tbl>
              <a:tblPr/>
              <a:tblGrid>
                <a:gridCol w="829945"/>
                <a:gridCol w="734060"/>
                <a:gridCol w="734695"/>
                <a:gridCol w="734060"/>
              </a:tblGrid>
              <a:tr h="589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  <a:ea typeface="Arial Narrow Bold" charset="0"/>
                          <a:cs typeface="Calibri" panose="020F0502020204030204"/>
                          <a:sym typeface="Arial Narrow Bold" charset="0"/>
                        </a:rPr>
                        <a:t>C Data Type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  <a:ea typeface="Arial Narrow Bold" charset="0"/>
                          <a:cs typeface="Calibri" panose="020F0502020204030204"/>
                          <a:sym typeface="Arial Narrow Bold" charset="0"/>
                        </a:rPr>
                        <a:t>Typical 32-bit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  <a:ea typeface="Arial Narrow Bold" charset="0"/>
                          <a:cs typeface="Calibri" panose="020F0502020204030204"/>
                          <a:sym typeface="Arial Narrow Bold" charset="0"/>
                        </a:rPr>
                        <a:t>Typical 64-bit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/>
                          <a:ea typeface="Arial Narrow Bold" charset="0"/>
                          <a:cs typeface="Calibri" panose="020F0502020204030204"/>
                          <a:sym typeface="Arial Narrow Bold" charset="0"/>
                        </a:rPr>
                        <a:t>x86-64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char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short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int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long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float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589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/>
                          <a:ea typeface="Arial Narrow" panose="020B0606020202030204" pitchFamily="34" charset="0"/>
                          <a:cs typeface="Courier New" panose="02070309020205020404"/>
                          <a:sym typeface="Arial Narrow" panose="020B0606020202030204" pitchFamily="34" charset="0"/>
                        </a:rPr>
                        <a:t>double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pointer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pitchFamily="18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Arial Narrow" panose="020B0606020202030204" pitchFamily="34" charset="0"/>
                          <a:cs typeface="Calibri" panose="020F0502020204030204"/>
                          <a:sym typeface="Arial Narrow" panose="020B0606020202030204" pitchFamily="34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85800"/>
            <a:ext cx="7165975" cy="573088"/>
          </a:xfrm>
        </p:spPr>
        <p:txBody>
          <a:bodyPr/>
          <a:lstStyle/>
          <a:p>
            <a:r>
              <a:rPr lang="en-US">
                <a:latin typeface="Courier New" panose="02070309020205020404" charset="0"/>
              </a:rPr>
              <a:t>movq</a:t>
            </a:r>
            <a:r>
              <a:rPr lang="en-US"/>
              <a:t> Operand Combinations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943600"/>
            <a:ext cx="8140700" cy="533400"/>
          </a:xfrm>
          <a:noFill/>
        </p:spPr>
        <p:txBody>
          <a:bodyPr lIns="0" tIns="0" rIns="0" bIns="0"/>
          <a:lstStyle/>
          <a:p>
            <a:pPr marL="0" indent="0" algn="ctr">
              <a:buNone/>
            </a:pPr>
            <a:r>
              <a:rPr lang="en-US" i="1">
                <a:solidFill>
                  <a:srgbClr val="C00000"/>
                </a:solidFill>
              </a:rPr>
              <a:t>Cannot do memory-memory transfer with a single instruction</a:t>
            </a: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228600" y="3771900"/>
            <a:ext cx="936274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309020205020404" charset="0"/>
              </a:rPr>
              <a:t>movq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1600200" y="2705100"/>
            <a:ext cx="760144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Imm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2" name="Text Box 6"/>
          <p:cNvSpPr txBox="1">
            <a:spLocks noChangeArrowheads="1"/>
          </p:cNvSpPr>
          <p:nvPr/>
        </p:nvSpPr>
        <p:spPr bwMode="auto">
          <a:xfrm>
            <a:off x="1600200" y="3771900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1600200" y="4914900"/>
            <a:ext cx="876300" cy="4572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Mem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2819400" y="2476500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2819400" y="2933700"/>
            <a:ext cx="876300" cy="4572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Mem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2819400" y="3619500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7" name="Text Box 11"/>
          <p:cNvSpPr txBox="1">
            <a:spLocks noChangeArrowheads="1"/>
          </p:cNvSpPr>
          <p:nvPr/>
        </p:nvSpPr>
        <p:spPr bwMode="auto">
          <a:xfrm>
            <a:off x="2819400" y="4065588"/>
            <a:ext cx="876300" cy="4572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Mem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8" name="Text Box 12"/>
          <p:cNvSpPr txBox="1">
            <a:spLocks noChangeArrowheads="1"/>
          </p:cNvSpPr>
          <p:nvPr/>
        </p:nvSpPr>
        <p:spPr bwMode="auto">
          <a:xfrm>
            <a:off x="2819400" y="4914900"/>
            <a:ext cx="66588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i="1" dirty="0" err="1">
                <a:latin typeface="Calibri" panose="020F0502020204030204" pitchFamily="34" charset="0"/>
              </a:rPr>
              <a:t>Reg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157709" name="Text Box 13"/>
          <p:cNvSpPr txBox="1">
            <a:spLocks noChangeArrowheads="1"/>
          </p:cNvSpPr>
          <p:nvPr/>
        </p:nvSpPr>
        <p:spPr bwMode="auto">
          <a:xfrm>
            <a:off x="1447800" y="1752600"/>
            <a:ext cx="1049133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Source</a:t>
            </a:r>
          </a:p>
        </p:txBody>
      </p:sp>
      <p:sp>
        <p:nvSpPr>
          <p:cNvPr id="157710" name="Text Box 14"/>
          <p:cNvSpPr txBox="1">
            <a:spLocks noChangeArrowheads="1"/>
          </p:cNvSpPr>
          <p:nvPr/>
        </p:nvSpPr>
        <p:spPr bwMode="auto">
          <a:xfrm>
            <a:off x="2819400" y="1752600"/>
            <a:ext cx="76149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</a:rPr>
              <a:t>Dest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57716" name="AutoShape 20"/>
          <p:cNvSpPr/>
          <p:nvPr/>
        </p:nvSpPr>
        <p:spPr bwMode="auto">
          <a:xfrm>
            <a:off x="1295400" y="2628900"/>
            <a:ext cx="304800" cy="27432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57717" name="AutoShape 21"/>
          <p:cNvSpPr/>
          <p:nvPr/>
        </p:nvSpPr>
        <p:spPr bwMode="auto">
          <a:xfrm>
            <a:off x="2514600" y="2552700"/>
            <a:ext cx="304800" cy="762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57718" name="AutoShape 22"/>
          <p:cNvSpPr/>
          <p:nvPr/>
        </p:nvSpPr>
        <p:spPr bwMode="auto">
          <a:xfrm>
            <a:off x="2514600" y="3695700"/>
            <a:ext cx="304800" cy="762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57719" name="Text Box 23"/>
          <p:cNvSpPr txBox="1">
            <a:spLocks noChangeArrowheads="1"/>
          </p:cNvSpPr>
          <p:nvPr/>
        </p:nvSpPr>
        <p:spPr bwMode="auto">
          <a:xfrm>
            <a:off x="6858000" y="1752600"/>
            <a:ext cx="1306768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C Analog</a:t>
            </a:r>
          </a:p>
        </p:txBody>
      </p:sp>
      <p:sp>
        <p:nvSpPr>
          <p:cNvPr id="157711" name="Text Box 15"/>
          <p:cNvSpPr txBox="1">
            <a:spLocks noChangeArrowheads="1"/>
          </p:cNvSpPr>
          <p:nvPr/>
        </p:nvSpPr>
        <p:spPr bwMode="auto">
          <a:xfrm>
            <a:off x="3733800" y="2506663"/>
            <a:ext cx="2339453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$0x4,%rax</a:t>
            </a:r>
          </a:p>
        </p:txBody>
      </p:sp>
      <p:sp>
        <p:nvSpPr>
          <p:cNvPr id="157720" name="Text Box 24"/>
          <p:cNvSpPr txBox="1">
            <a:spLocks noChangeArrowheads="1"/>
          </p:cNvSpPr>
          <p:nvPr/>
        </p:nvSpPr>
        <p:spPr bwMode="auto">
          <a:xfrm>
            <a:off x="6673850" y="2506663"/>
            <a:ext cx="18605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temp = 0x4;</a:t>
            </a:r>
          </a:p>
        </p:txBody>
      </p:sp>
      <p:sp>
        <p:nvSpPr>
          <p:cNvPr id="157712" name="Text Box 16"/>
          <p:cNvSpPr txBox="1">
            <a:spLocks noChangeArrowheads="1"/>
          </p:cNvSpPr>
          <p:nvPr/>
        </p:nvSpPr>
        <p:spPr bwMode="auto">
          <a:xfrm>
            <a:off x="3733800" y="2963863"/>
            <a:ext cx="2801193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$-147,(%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)</a:t>
            </a:r>
          </a:p>
        </p:txBody>
      </p:sp>
      <p:sp>
        <p:nvSpPr>
          <p:cNvPr id="157721" name="Text Box 25"/>
          <p:cNvSpPr txBox="1">
            <a:spLocks noChangeArrowheads="1"/>
          </p:cNvSpPr>
          <p:nvPr/>
        </p:nvSpPr>
        <p:spPr bwMode="auto">
          <a:xfrm>
            <a:off x="6673850" y="2963863"/>
            <a:ext cx="17081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*p = -147;</a:t>
            </a:r>
          </a:p>
        </p:txBody>
      </p:sp>
      <p:sp>
        <p:nvSpPr>
          <p:cNvPr id="157713" name="Text Box 17"/>
          <p:cNvSpPr txBox="1">
            <a:spLocks noChangeArrowheads="1"/>
          </p:cNvSpPr>
          <p:nvPr/>
        </p:nvSpPr>
        <p:spPr bwMode="auto">
          <a:xfrm>
            <a:off x="3733800" y="3649663"/>
            <a:ext cx="2339453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,%</a:t>
            </a:r>
            <a:r>
              <a:rPr lang="en-US" sz="2000" dirty="0" err="1">
                <a:latin typeface="Courier New" panose="02070309020205020404" charset="0"/>
              </a:rPr>
              <a:t>rdx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2" name="Text Box 26"/>
          <p:cNvSpPr txBox="1">
            <a:spLocks noChangeArrowheads="1"/>
          </p:cNvSpPr>
          <p:nvPr/>
        </p:nvSpPr>
        <p:spPr bwMode="auto">
          <a:xfrm>
            <a:off x="6673850" y="3649663"/>
            <a:ext cx="23177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temp2 = temp1;</a:t>
            </a:r>
          </a:p>
        </p:txBody>
      </p:sp>
      <p:sp>
        <p:nvSpPr>
          <p:cNvPr id="157714" name="Text Box 18"/>
          <p:cNvSpPr txBox="1">
            <a:spLocks noChangeArrowheads="1"/>
          </p:cNvSpPr>
          <p:nvPr/>
        </p:nvSpPr>
        <p:spPr bwMode="auto">
          <a:xfrm>
            <a:off x="3733800" y="4095750"/>
            <a:ext cx="2647279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,(%</a:t>
            </a:r>
            <a:r>
              <a:rPr lang="en-US" sz="2000" dirty="0" err="1">
                <a:latin typeface="Courier New" panose="02070309020205020404" charset="0"/>
              </a:rPr>
              <a:t>rdx</a:t>
            </a:r>
            <a:r>
              <a:rPr lang="en-US" sz="2000" dirty="0">
                <a:latin typeface="Courier New" panose="02070309020205020404" charset="0"/>
              </a:rPr>
              <a:t>)</a:t>
            </a:r>
          </a:p>
        </p:txBody>
      </p:sp>
      <p:sp>
        <p:nvSpPr>
          <p:cNvPr id="157723" name="Text Box 27"/>
          <p:cNvSpPr txBox="1">
            <a:spLocks noChangeArrowheads="1"/>
          </p:cNvSpPr>
          <p:nvPr/>
        </p:nvSpPr>
        <p:spPr bwMode="auto">
          <a:xfrm>
            <a:off x="6673850" y="4095750"/>
            <a:ext cx="17081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*p = temp;</a:t>
            </a:r>
          </a:p>
        </p:txBody>
      </p:sp>
      <p:sp>
        <p:nvSpPr>
          <p:cNvPr id="157715" name="Text Box 19"/>
          <p:cNvSpPr txBox="1">
            <a:spLocks noChangeArrowheads="1"/>
          </p:cNvSpPr>
          <p:nvPr/>
        </p:nvSpPr>
        <p:spPr bwMode="auto">
          <a:xfrm>
            <a:off x="3733800" y="4945063"/>
            <a:ext cx="2647279" cy="40011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(%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),%</a:t>
            </a:r>
            <a:r>
              <a:rPr lang="en-US" sz="2000" dirty="0" err="1">
                <a:latin typeface="Courier New" panose="02070309020205020404" charset="0"/>
              </a:rPr>
              <a:t>rdx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4" name="Text Box 28"/>
          <p:cNvSpPr txBox="1">
            <a:spLocks noChangeArrowheads="1"/>
          </p:cNvSpPr>
          <p:nvPr/>
        </p:nvSpPr>
        <p:spPr bwMode="auto">
          <a:xfrm>
            <a:off x="6673850" y="4945063"/>
            <a:ext cx="1708150" cy="3968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temp = *p;</a:t>
            </a:r>
          </a:p>
        </p:txBody>
      </p:sp>
      <p:sp>
        <p:nvSpPr>
          <p:cNvPr id="157725" name="Text Box 29"/>
          <p:cNvSpPr txBox="1">
            <a:spLocks noChangeArrowheads="1"/>
          </p:cNvSpPr>
          <p:nvPr/>
        </p:nvSpPr>
        <p:spPr bwMode="auto">
          <a:xfrm>
            <a:off x="4572000" y="1752600"/>
            <a:ext cx="1220399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alibri" panose="020F0502020204030204" pitchFamily="34" charset="0"/>
              </a:rPr>
              <a:t>Src,Dest</a:t>
            </a:r>
            <a:endParaRPr lang="en-US" sz="24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11" grpId="0"/>
      <p:bldP spid="157720" grpId="0"/>
      <p:bldP spid="157712" grpId="0"/>
      <p:bldP spid="157721" grpId="0"/>
      <p:bldP spid="157713" grpId="0"/>
      <p:bldP spid="157722" grpId="0"/>
      <p:bldP spid="157714" grpId="0"/>
      <p:bldP spid="157723" grpId="0"/>
      <p:bldP spid="157715" grpId="0"/>
      <p:bldP spid="15772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Machine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dirty="0" smtClean="0"/>
              <a:t>processors </a:t>
            </a:r>
            <a:r>
              <a:rPr lang="en-US" dirty="0"/>
              <a:t>and architectures(05)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Assembly Basics: Registers, operands, move(05)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Arithmetic &amp; logical operations(05)</a:t>
            </a:r>
          </a:p>
          <a:p>
            <a:r>
              <a:rPr lang="en-US" dirty="0" smtClean="0">
                <a:sym typeface="+mn-ea"/>
              </a:rPr>
              <a:t>Control</a:t>
            </a:r>
            <a:r>
              <a:rPr lang="en-US" dirty="0">
                <a:sym typeface="+mn-ea"/>
              </a:rPr>
              <a:t>: Condition codes(06)</a:t>
            </a:r>
          </a:p>
          <a:p>
            <a:r>
              <a:rPr lang="en-US" dirty="0">
                <a:sym typeface="+mn-ea"/>
              </a:rPr>
              <a:t>Procedures(07)</a:t>
            </a:r>
          </a:p>
          <a:p>
            <a:r>
              <a:rPr lang="en-US" sz="2400" dirty="0">
                <a:sym typeface="+mn-ea"/>
              </a:rPr>
              <a:t>Arrays(08)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Structures(08)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ym typeface="+mn-ea"/>
              </a:rPr>
              <a:t>Unions(08)</a:t>
            </a:r>
          </a:p>
          <a:p>
            <a:endParaRPr lang="en-US" altLang="zh-CN" sz="2400" dirty="0">
              <a:solidFill>
                <a:srgbClr val="7F7F7F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68630" y="274955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+mj-lt"/>
                <a:ea typeface="黑体" panose="02010609060101010101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X86-64</a:t>
            </a: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常用指令类型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8313" y="836613"/>
            <a:ext cx="8334375" cy="602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）传送指令</a:t>
            </a:r>
          </a:p>
          <a:p>
            <a:pPr marL="838200" marR="0" lvl="1" indent="-3810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通用数据传送指令</a:t>
            </a: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：一般传送，包括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movb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movw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movl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movq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MOVS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：符号扩展传送，如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movsbw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movswl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MOVZ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：零扩展传送，如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movzwl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movzbl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XCHG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：数据交换</a:t>
            </a: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PUSH/POP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入栈/出栈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pushl,pushw,popl,popw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marL="838200" marR="0" lvl="1" indent="-3810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地址传送指令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LEA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：加载有效地址，如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leal (%edx,%eax), %eax”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的功能为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R[eax]←R[edx]+R[eax]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，执行前，若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R[edx]=</a:t>
            </a:r>
            <a:r>
              <a:rPr kumimoji="0" lang="en-US" altLang="zh-CN" sz="2000" b="1" i="1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R[eax]=</a:t>
            </a:r>
            <a:r>
              <a:rPr kumimoji="0" lang="en-US" altLang="zh-CN" sz="2000" b="1" i="1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，则指令执行后，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R[eax]=</a:t>
            </a:r>
            <a:r>
              <a:rPr kumimoji="0" lang="en-US" altLang="zh-CN" sz="2000" b="1" i="1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0" lang="en-US" altLang="zh-CN" sz="2000" b="1" i="1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200" marR="0" lvl="1" indent="-3810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输入输出指令 </a:t>
            </a: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OUT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端口与寄存器之间的交换</a:t>
            </a:r>
          </a:p>
          <a:p>
            <a:pPr marL="838200" marR="0" lvl="1" indent="-3810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标志传送指令</a:t>
            </a:r>
          </a:p>
          <a:p>
            <a:pPr marL="1371600" marR="0" lvl="2" indent="-4572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PUSHF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POPF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：将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EFLAG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压栈，或将栈顶内容送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EFLAG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76250" y="250825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+mj-lt"/>
                <a:ea typeface="黑体" panose="02010609060101010101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X86-64</a:t>
            </a: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常用指令类型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06375" y="989013"/>
            <a:ext cx="8596313" cy="574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  <a:buFontTx/>
              <a:buNone/>
            </a:pP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）定点算术运算指令</a:t>
            </a: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 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减运算（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影响标志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、不区分无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带符号）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：加，包括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：减，包括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 / 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影响除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以外的标志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、不区分无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带符号）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INC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：加，包括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incb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incw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incl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incq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：减，包括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取补运算（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影响标志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、若对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取补，则结果为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0/CF=0,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否则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CF=1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：取负，包括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比较运算（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做减法得到标志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、不区分无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带符号）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CMP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：比较，包括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cmpb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cmpw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cmpl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cmpq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乘 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除运算（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不影响标志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、区分无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带符号）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MUL / IMUL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：无符号乘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带符号乘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DIV/ IDIV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：带无符号除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带符号除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190500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+mj-lt"/>
                <a:ea typeface="黑体" panose="02010609060101010101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600" kern="0" noProof="0" smtClean="0">
                <a:ln>
                  <a:noFill/>
                </a:ln>
                <a:effectLst/>
                <a:uLnTx/>
                <a:uFillTx/>
                <a:latin typeface="Arial" panose="020B0604020202020204"/>
                <a:sym typeface="+mn-ea"/>
              </a:rPr>
              <a:t>X86-64</a:t>
            </a: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常用指令类型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41313" y="884238"/>
            <a:ext cx="8356600" cy="521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）按位运算指令</a:t>
            </a: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不影响标志，其他指令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OF=CF=0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ZF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根据结果设置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：若全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ZF=1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；若最高位为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en-US" altLang="zh-CN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SF=1 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：非，包括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：与，包括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：或，包括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orl</a:t>
            </a:r>
            <a:r>
              <a:rPr lang="zh-CN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XOR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：异或，包括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xorb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xorw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xorl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xorq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：做“与”操作测试，仅影响标志</a:t>
            </a:r>
          </a:p>
          <a:p>
            <a:pPr lvl="1">
              <a:lnSpc>
                <a:spcPct val="110000"/>
              </a:lnSpc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移位运算（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右移时，最高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最低位送</a:t>
            </a:r>
            <a:r>
              <a:rPr lang="en-US" altLang="zh-CN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SHL/SHR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：逻辑左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右移，包括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shlb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shrw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shrl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shrq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SAL/SAR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：算术左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右移，左移判溢出，右移高位补符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ROL/ROR: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循环左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右移，包括 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rolb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rorw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roll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rolq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2000"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RCL/RCR: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带循环左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右移，将</a:t>
            </a:r>
            <a:r>
              <a:rPr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作为操作数一部分循环移位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50825" y="6267450"/>
            <a:ext cx="7561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smtClean="0">
                <a:solidFill>
                  <a:srgbClr val="FF33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以上内容不要死记硬背，遇到具体指令时能查阅到并理解即可。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190500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+mj-lt"/>
                <a:ea typeface="黑体" panose="02010609060101010101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600" kern="0" noProof="0" smtClean="0">
                <a:ln>
                  <a:noFill/>
                </a:ln>
                <a:effectLst/>
                <a:uLnTx/>
                <a:uFillTx/>
                <a:latin typeface="Arial" panose="020B0604020202020204"/>
                <a:sym typeface="+mn-ea"/>
              </a:rPr>
              <a:t>X86-64</a:t>
            </a: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j-cs"/>
              </a:rPr>
              <a:t>常用指令类型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41313" y="884238"/>
            <a:ext cx="8596312" cy="521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66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）控制转移指令</a:t>
            </a:r>
          </a:p>
          <a:p>
            <a:pPr marL="342900" marR="0" lvl="0" indent="-342900" algn="l" defTabSz="914400" rtl="0" eaLnBrk="0" fontAlgn="base" latinLnBrk="0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指令执行可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按顺序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或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跳转到转移目标指令处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执行</a:t>
            </a: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无条件转移指令</a:t>
            </a:r>
          </a:p>
          <a:p>
            <a:pPr marL="1143000" marR="0" lvl="2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JMP 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：无条件转移到目标指令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处执行</a:t>
            </a: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hlinkClick r:id="" action="ppaction://hlinkshowjump?jump=nextslide"/>
              </a:rPr>
              <a:t>条件转移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Jcc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cc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为条件码，根据标志（条件码）判断是否满足条件，若满足，则转移到目标指令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处执行，否则按顺序执行</a:t>
            </a: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条件设置</a:t>
            </a:r>
          </a:p>
          <a:p>
            <a:pPr marL="1143000" marR="0" lvl="2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SETcc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：将条件码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cc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保存到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（通常是一个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位寄存器 ）</a:t>
            </a: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调用和返回指令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（用于过程调用）</a:t>
            </a:r>
          </a:p>
          <a:p>
            <a:pPr marL="1143000" marR="0" lvl="2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CALL 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返回地址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入栈，转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处执行</a:t>
            </a:r>
          </a:p>
          <a:p>
            <a:pPr marL="1143000" marR="0" lvl="2" indent="-2286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：从栈中取出返回地址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，转到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处执行</a:t>
            </a:r>
          </a:p>
          <a:p>
            <a:pPr marL="457200" marR="0" lvl="1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endParaRPr kumimoji="0" lang="zh-CN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50825" y="6267450"/>
            <a:ext cx="7561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smtClean="0">
                <a:solidFill>
                  <a:srgbClr val="FF33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以上内容不要死记硬背，遇到具体指令时能查阅到并理解即可。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Machine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dirty="0" smtClean="0"/>
              <a:t>processors </a:t>
            </a:r>
            <a:r>
              <a:rPr lang="en-US" dirty="0"/>
              <a:t>and architectures(05)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Assembly Basics: Registers, operands, move(05)</a:t>
            </a:r>
          </a:p>
          <a:p>
            <a:r>
              <a:rPr lang="en-US" dirty="0"/>
              <a:t>Arithmetic &amp; logical operations(05)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Control: Condition codes(06)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Procedures(07)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Arrays(08)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Structures(08)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Unions(08)</a:t>
            </a:r>
          </a:p>
          <a:p>
            <a:endParaRPr lang="en-US" altLang="zh-CN" sz="2400" dirty="0">
              <a:solidFill>
                <a:srgbClr val="7F7F7F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80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57018" y="254000"/>
            <a:ext cx="8382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kern="0" smtClean="0"/>
              <a:t>Jumping</a:t>
            </a:r>
            <a:endParaRPr lang="en-US" kern="0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81000" y="1397000"/>
            <a:ext cx="8382000" cy="863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kern="0" dirty="0" err="1" smtClean="0"/>
              <a:t>jX</a:t>
            </a:r>
            <a:r>
              <a:rPr lang="en-US" kern="0" dirty="0" smtClean="0"/>
              <a:t> Instructions</a:t>
            </a:r>
          </a:p>
          <a:p>
            <a:pPr marL="552450" lvl="1"/>
            <a:r>
              <a:rPr lang="en-US" b="0" kern="0" dirty="0" smtClean="0"/>
              <a:t>Jump to different part of code depending on condition codes</a:t>
            </a:r>
            <a:endParaRPr lang="en-US" b="0" kern="0" dirty="0"/>
          </a:p>
        </p:txBody>
      </p:sp>
      <p:graphicFrame>
        <p:nvGraphicFramePr>
          <p:cNvPr id="6" name="Group 5"/>
          <p:cNvGraphicFramePr>
            <a:graphicFrameLocks noGrp="1"/>
          </p:cNvGraphicFramePr>
          <p:nvPr/>
        </p:nvGraphicFramePr>
        <p:xfrm>
          <a:off x="1511300" y="2433638"/>
          <a:ext cx="6096000" cy="3901440"/>
        </p:xfrm>
        <a:graphic>
          <a:graphicData uri="http://schemas.openxmlformats.org/drawingml/2006/table">
            <a:tbl>
              <a:tblPr/>
              <a:tblGrid>
                <a:gridCol w="1109663"/>
                <a:gridCol w="2216150"/>
                <a:gridCol w="2770187"/>
              </a:tblGrid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jX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Condition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Description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12900" algn="l"/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jmp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Unconditional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12900" algn="l"/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je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ZF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Equal / Zero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jne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~ZF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Not Equal / Not Zero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js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SF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Negative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jns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~SF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Nonnegative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jg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~(SF^OF)&amp;~ZF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Greater (Signed)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jge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~(SF^OF)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Greater or Equal (Signed)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jl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(SF^OF)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Less (Signed)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jle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(SF^OF)|ZF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Less or Equal (Signed)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ja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~CF&amp;~ZF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Above (unsigned)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jb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CF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panose="05020102010507070707" charset="2"/>
                        <a:buNone/>
                        <a:tabLst>
                          <a:tab pos="16510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Below (unsigned)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95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处理器发展趋势</a:t>
            </a:r>
            <a:endParaRPr lang="zh-CN" altLang="en-US" dirty="0"/>
          </a:p>
        </p:txBody>
      </p:sp>
      <p:graphicFrame>
        <p:nvGraphicFramePr>
          <p:cNvPr id="111" name="对象 110"/>
          <p:cNvGraphicFramePr/>
          <p:nvPr>
            <p:custDataLst>
              <p:tags r:id="rId2"/>
            </p:custDataLst>
          </p:nvPr>
        </p:nvGraphicFramePr>
        <p:xfrm>
          <a:off x="575945" y="1807845"/>
          <a:ext cx="7992110" cy="3500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4" imgW="7985760" imgH="3497580" progId="Paint.Picture">
                  <p:embed/>
                </p:oleObj>
              </mc:Choice>
              <mc:Fallback>
                <p:oleObj r:id="rId4" imgW="7985760" imgH="3497580" progId="Paint.Picture">
                  <p:embed/>
                  <p:pic>
                    <p:nvPicPr>
                      <p:cNvPr id="0" name="图片 1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5945" y="1807845"/>
                        <a:ext cx="7992110" cy="3500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</a:t>
            </a:r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97000"/>
            <a:ext cx="4457700" cy="5435600"/>
          </a:xfrm>
        </p:spPr>
        <p:txBody>
          <a:bodyPr/>
          <a:lstStyle/>
          <a:p>
            <a:r>
              <a:rPr lang="en-US" dirty="0"/>
              <a:t>Region of memory managed with stack discipline</a:t>
            </a:r>
          </a:p>
          <a:p>
            <a:r>
              <a:rPr lang="en-US" dirty="0"/>
              <a:t>Grows toward </a:t>
            </a:r>
            <a:r>
              <a:rPr lang="en-US" dirty="0">
                <a:solidFill>
                  <a:srgbClr val="FF0000"/>
                </a:solidFill>
              </a:rPr>
              <a:t>lower addresses</a:t>
            </a:r>
          </a:p>
          <a:p>
            <a:endParaRPr lang="en-US" dirty="0"/>
          </a:p>
          <a:p>
            <a:r>
              <a:rPr lang="en-US" dirty="0"/>
              <a:t>Register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contains </a:t>
            </a:r>
            <a:br>
              <a:rPr lang="en-US" dirty="0"/>
            </a:br>
            <a:r>
              <a:rPr lang="en-US" dirty="0"/>
              <a:t>lowest  stack address</a:t>
            </a:r>
          </a:p>
          <a:p>
            <a:pPr marL="552450" lvl="1"/>
            <a:r>
              <a:rPr lang="en-US" dirty="0"/>
              <a:t>address of “top” element</a:t>
            </a:r>
          </a:p>
        </p:txBody>
      </p:sp>
      <p:grpSp>
        <p:nvGrpSpPr>
          <p:cNvPr id="41989" name="Group 5"/>
          <p:cNvGrpSpPr/>
          <p:nvPr/>
        </p:nvGrpSpPr>
        <p:grpSpPr bwMode="auto">
          <a:xfrm>
            <a:off x="2359766" y="1655413"/>
            <a:ext cx="6559550" cy="4254500"/>
            <a:chOff x="0" y="288"/>
            <a:chExt cx="4131" cy="2680"/>
          </a:xfrm>
        </p:grpSpPr>
        <p:sp>
          <p:nvSpPr>
            <p:cNvPr id="41990" name="Line 6"/>
            <p:cNvSpPr>
              <a:spLocks noChangeShapeType="1"/>
            </p:cNvSpPr>
            <p:nvPr/>
          </p:nvSpPr>
          <p:spPr bwMode="auto">
            <a:xfrm>
              <a:off x="1679" y="2496"/>
              <a:ext cx="3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1" name="Rectangle 7"/>
            <p:cNvSpPr/>
            <p:nvPr/>
          </p:nvSpPr>
          <p:spPr bwMode="auto">
            <a:xfrm>
              <a:off x="0" y="2350"/>
              <a:ext cx="1659" cy="288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pPr algn="r"/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Pointer: </a:t>
              </a:r>
              <a:r>
                <a:rPr lang="en-US" sz="24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24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41992" name="Rectangle 8"/>
            <p:cNvSpPr/>
            <p:nvPr/>
          </p:nvSpPr>
          <p:spPr bwMode="auto">
            <a:xfrm>
              <a:off x="2073" y="576"/>
              <a:ext cx="822" cy="2016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3" name="Line 9"/>
            <p:cNvSpPr>
              <a:spLocks noChangeShapeType="1"/>
            </p:cNvSpPr>
            <p:nvPr/>
          </p:nvSpPr>
          <p:spPr bwMode="auto">
            <a:xfrm>
              <a:off x="3418" y="1824"/>
              <a:ext cx="0" cy="864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4" name="Rectangle 10"/>
            <p:cNvSpPr/>
            <p:nvPr/>
          </p:nvSpPr>
          <p:spPr bwMode="auto">
            <a:xfrm>
              <a:off x="3477" y="1918"/>
              <a:ext cx="512" cy="576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/>
            <a:lstStyle/>
            <a:p>
              <a:r>
                <a:rPr 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rPr>
                <a:t>Stack Grows</a:t>
              </a:r>
              <a:endParaRPr lang="en-US">
                <a:solidFill>
                  <a:schemeClr val="tx1"/>
                </a:solidFill>
                <a:latin typeface="Arial Narrow" panose="020B0606020202030204" pitchFamily="-96" charset="0"/>
                <a:ea typeface="Lucida Grande" charset="0"/>
                <a:cs typeface="Lucida Grande" charset="0"/>
                <a:sym typeface="Arial Narrow" panose="020B0606020202030204" pitchFamily="-96" charset="0"/>
              </a:endParaRPr>
            </a:p>
            <a:p>
              <a:r>
                <a:rPr 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rPr>
                <a:t>Down</a:t>
              </a:r>
            </a:p>
          </p:txBody>
        </p:sp>
        <p:sp>
          <p:nvSpPr>
            <p:cNvPr id="41995" name="Line 11"/>
            <p:cNvSpPr>
              <a:spLocks noChangeShapeType="1"/>
            </p:cNvSpPr>
            <p:nvPr/>
          </p:nvSpPr>
          <p:spPr bwMode="auto">
            <a:xfrm rot="10800000" flipH="1">
              <a:off x="3418" y="432"/>
              <a:ext cx="0" cy="912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6" name="Rectangle 12"/>
            <p:cNvSpPr/>
            <p:nvPr/>
          </p:nvSpPr>
          <p:spPr bwMode="auto">
            <a:xfrm>
              <a:off x="3480" y="690"/>
              <a:ext cx="651" cy="4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rPr>
                <a:t>Increasing</a:t>
              </a:r>
              <a:endParaRPr lang="en-US">
                <a:solidFill>
                  <a:schemeClr val="tx1"/>
                </a:solidFill>
                <a:latin typeface="Arial Narrow" panose="020B0606020202030204" pitchFamily="-96" charset="0"/>
                <a:ea typeface="Lucida Grande" charset="0"/>
                <a:cs typeface="Lucida Grande" charset="0"/>
                <a:sym typeface="Arial Narrow" panose="020B0606020202030204" pitchFamily="-96" charset="0"/>
              </a:endParaRPr>
            </a:p>
            <a:p>
              <a:r>
                <a:rPr 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rPr>
                <a:t>Addresses</a:t>
              </a:r>
            </a:p>
          </p:txBody>
        </p:sp>
        <p:sp>
          <p:nvSpPr>
            <p:cNvPr id="41997" name="Rectangle 13"/>
            <p:cNvSpPr/>
            <p:nvPr/>
          </p:nvSpPr>
          <p:spPr bwMode="auto">
            <a:xfrm>
              <a:off x="2048" y="2688"/>
              <a:ext cx="981" cy="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“Top”</a:t>
              </a:r>
            </a:p>
          </p:txBody>
        </p:sp>
        <p:sp>
          <p:nvSpPr>
            <p:cNvPr id="41998" name="Line 14"/>
            <p:cNvSpPr>
              <a:spLocks noChangeShapeType="1"/>
            </p:cNvSpPr>
            <p:nvPr/>
          </p:nvSpPr>
          <p:spPr bwMode="auto">
            <a:xfrm>
              <a:off x="2072" y="2400"/>
              <a:ext cx="8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999" name="Rectangle 15"/>
            <p:cNvSpPr/>
            <p:nvPr/>
          </p:nvSpPr>
          <p:spPr bwMode="auto">
            <a:xfrm>
              <a:off x="1872" y="288"/>
              <a:ext cx="1285" cy="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“Bottom”</a:t>
              </a:r>
            </a:p>
          </p:txBody>
        </p:sp>
        <p:sp>
          <p:nvSpPr>
            <p:cNvPr id="42000" name="AutoShape 16"/>
            <p:cNvSpPr/>
            <p:nvPr/>
          </p:nvSpPr>
          <p:spPr bwMode="auto">
            <a:xfrm>
              <a:off x="2288" y="1992"/>
              <a:ext cx="384" cy="24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79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Stack: Push</a:t>
            </a:r>
          </a:p>
        </p:txBody>
      </p:sp>
      <p:sp>
        <p:nvSpPr>
          <p:cNvPr id="4301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pushq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Src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Fetch operand at 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</a:t>
            </a:r>
            <a:endParaRPr lang="en-US" dirty="0"/>
          </a:p>
          <a:p>
            <a:pPr marL="552450" lvl="1"/>
            <a:r>
              <a:rPr lang="en-US" dirty="0"/>
              <a:t>Decrement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by 8</a:t>
            </a:r>
          </a:p>
          <a:p>
            <a:pPr marL="552450" lvl="1"/>
            <a:r>
              <a:rPr lang="en-US" dirty="0"/>
              <a:t>Write operand at address given by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5130800" y="5029200"/>
            <a:ext cx="508000" cy="0"/>
          </a:xfrm>
          <a:prstGeom prst="line">
            <a:avLst/>
          </a:prstGeom>
          <a:noFill/>
          <a:ln w="25400" cap="flat">
            <a:solidFill>
              <a:srgbClr val="7F7F7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5130800" y="5029200"/>
            <a:ext cx="508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5" name="Rectangle 17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6" name="Line 18"/>
          <p:cNvSpPr>
            <a:spLocks noChangeShapeType="1"/>
          </p:cNvSpPr>
          <p:nvPr/>
        </p:nvSpPr>
        <p:spPr bwMode="auto">
          <a:xfrm>
            <a:off x="7891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7" name="Rectangle 19"/>
          <p:cNvSpPr/>
          <p:nvPr/>
        </p:nvSpPr>
        <p:spPr bwMode="auto">
          <a:xfrm>
            <a:off x="7985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Stack Grows</a:t>
            </a:r>
            <a:endParaRPr lang="en-US">
              <a:solidFill>
                <a:schemeClr val="tx1"/>
              </a:solidFill>
              <a:latin typeface="Arial Narrow" panose="020B0606020202030204" pitchFamily="-96" charset="0"/>
              <a:ea typeface="Lucida Grande" charset="0"/>
              <a:cs typeface="Lucida Grande" charset="0"/>
              <a:sym typeface="Arial Narrow" panose="020B0606020202030204" pitchFamily="-96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Down</a:t>
            </a:r>
          </a:p>
        </p:txBody>
      </p:sp>
      <p:sp>
        <p:nvSpPr>
          <p:cNvPr id="43028" name="Line 20"/>
          <p:cNvSpPr>
            <a:spLocks noChangeShapeType="1"/>
          </p:cNvSpPr>
          <p:nvPr/>
        </p:nvSpPr>
        <p:spPr bwMode="auto">
          <a:xfrm rot="10800000" flipH="1">
            <a:off x="7891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9" name="Rectangle 21"/>
          <p:cNvSpPr/>
          <p:nvPr/>
        </p:nvSpPr>
        <p:spPr bwMode="auto">
          <a:xfrm>
            <a:off x="7989888" y="2162175"/>
            <a:ext cx="1033462" cy="635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Increasing</a:t>
            </a:r>
            <a:endParaRPr lang="en-US">
              <a:solidFill>
                <a:schemeClr val="tx1"/>
              </a:solidFill>
              <a:latin typeface="Arial Narrow" panose="020B0606020202030204" pitchFamily="-96" charset="0"/>
              <a:ea typeface="Lucida Grande" charset="0"/>
              <a:cs typeface="Lucida Grande" charset="0"/>
              <a:sym typeface="Arial Narrow" panose="020B0606020202030204" pitchFamily="-96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Addresses</a:t>
            </a:r>
          </a:p>
        </p:txBody>
      </p:sp>
      <p:sp>
        <p:nvSpPr>
          <p:cNvPr id="43030" name="Line 22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31" name="Rectangle 23"/>
          <p:cNvSpPr/>
          <p:nvPr/>
        </p:nvSpPr>
        <p:spPr bwMode="auto">
          <a:xfrm>
            <a:off x="5524926" y="1555751"/>
            <a:ext cx="2041525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</a:p>
        </p:txBody>
      </p:sp>
      <p:grpSp>
        <p:nvGrpSpPr>
          <p:cNvPr id="43033" name="Group 25"/>
          <p:cNvGrpSpPr/>
          <p:nvPr/>
        </p:nvGrpSpPr>
        <p:grpSpPr bwMode="auto">
          <a:xfrm>
            <a:off x="2544763" y="4759325"/>
            <a:ext cx="4730751" cy="968375"/>
            <a:chOff x="59" y="0"/>
            <a:chExt cx="2980" cy="610"/>
          </a:xfrm>
        </p:grpSpPr>
        <p:sp>
          <p:nvSpPr>
            <p:cNvPr id="43034" name="Rectangle 26"/>
            <p:cNvSpPr/>
            <p:nvPr/>
          </p:nvSpPr>
          <p:spPr bwMode="auto">
            <a:xfrm>
              <a:off x="59" y="0"/>
              <a:ext cx="1600" cy="233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Pointer: </a:t>
              </a:r>
              <a:r>
                <a:rPr lang="en-US" sz="24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24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43035" name="Rectangle 27"/>
            <p:cNvSpPr/>
            <p:nvPr/>
          </p:nvSpPr>
          <p:spPr bwMode="auto">
            <a:xfrm>
              <a:off x="2058" y="330"/>
              <a:ext cx="981" cy="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“Top”</a:t>
              </a:r>
            </a:p>
          </p:txBody>
        </p:sp>
      </p:grpSp>
      <p:sp>
        <p:nvSpPr>
          <p:cNvPr id="2" name="Oval 1"/>
          <p:cNvSpPr/>
          <p:nvPr/>
        </p:nvSpPr>
        <p:spPr bwMode="auto">
          <a:xfrm>
            <a:off x="3590693" y="1870385"/>
            <a:ext cx="1103970" cy="369849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val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37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Stack: Push</a:t>
            </a:r>
          </a:p>
        </p:txBody>
      </p:sp>
      <p:sp>
        <p:nvSpPr>
          <p:cNvPr id="4301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pushq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Src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Fetch operand at 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</a:t>
            </a:r>
            <a:endParaRPr lang="en-US" dirty="0"/>
          </a:p>
          <a:p>
            <a:pPr marL="552450" lvl="1"/>
            <a:r>
              <a:rPr lang="en-US" dirty="0"/>
              <a:t>Decrement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by 8</a:t>
            </a:r>
          </a:p>
          <a:p>
            <a:pPr marL="552450" lvl="1"/>
            <a:r>
              <a:rPr lang="en-US" dirty="0"/>
              <a:t>Write operand at address given by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5130800" y="5029200"/>
            <a:ext cx="508000" cy="0"/>
          </a:xfrm>
          <a:prstGeom prst="line">
            <a:avLst/>
          </a:prstGeom>
          <a:noFill/>
          <a:ln w="25400" cap="flat">
            <a:solidFill>
              <a:srgbClr val="7F7F7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3019" name="Group 11"/>
          <p:cNvGrpSpPr/>
          <p:nvPr/>
        </p:nvGrpSpPr>
        <p:grpSpPr bwMode="auto">
          <a:xfrm>
            <a:off x="5040313" y="5011738"/>
            <a:ext cx="2016125" cy="474662"/>
            <a:chOff x="0" y="0"/>
            <a:chExt cx="1270" cy="298"/>
          </a:xfrm>
        </p:grpSpPr>
        <p:sp>
          <p:nvSpPr>
            <p:cNvPr id="43020" name="Rectangle 12"/>
            <p:cNvSpPr/>
            <p:nvPr/>
          </p:nvSpPr>
          <p:spPr bwMode="auto">
            <a:xfrm>
              <a:off x="450" y="106"/>
              <a:ext cx="820" cy="192"/>
            </a:xfrm>
            <a:prstGeom prst="rect">
              <a:avLst/>
            </a:prstGeom>
            <a:solidFill>
              <a:srgbClr val="8484E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21" name="Line 13"/>
            <p:cNvSpPr>
              <a:spLocks noChangeShapeType="1"/>
            </p:cNvSpPr>
            <p:nvPr/>
          </p:nvSpPr>
          <p:spPr bwMode="auto">
            <a:xfrm>
              <a:off x="56" y="203"/>
              <a:ext cx="3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022" name="Rectangle 14"/>
            <p:cNvSpPr/>
            <p:nvPr/>
          </p:nvSpPr>
          <p:spPr bwMode="auto">
            <a:xfrm>
              <a:off x="222" y="0"/>
              <a:ext cx="154" cy="203"/>
            </a:xfrm>
            <a:prstGeom prst="rect">
              <a:avLst/>
            </a:prstGeom>
            <a:noFill/>
            <a:ln w="1905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rPr>
                <a:t>-8</a:t>
              </a:r>
            </a:p>
          </p:txBody>
        </p:sp>
        <p:sp>
          <p:nvSpPr>
            <p:cNvPr id="43023" name="AutoShape 15"/>
            <p:cNvSpPr/>
            <p:nvPr/>
          </p:nvSpPr>
          <p:spPr bwMode="auto">
            <a:xfrm>
              <a:off x="0" y="53"/>
              <a:ext cx="232" cy="120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980002"/>
            </a:solidFill>
            <a:ln w="25400" cap="flat">
              <a:noFill/>
              <a:round/>
              <a:headEnd type="none" w="med" len="med"/>
              <a:tailEnd type="triangl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5130800" y="5029200"/>
            <a:ext cx="508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5" name="Rectangle 17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6" name="Line 18"/>
          <p:cNvSpPr>
            <a:spLocks noChangeShapeType="1"/>
          </p:cNvSpPr>
          <p:nvPr/>
        </p:nvSpPr>
        <p:spPr bwMode="auto">
          <a:xfrm>
            <a:off x="7891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7" name="Rectangle 19"/>
          <p:cNvSpPr/>
          <p:nvPr/>
        </p:nvSpPr>
        <p:spPr bwMode="auto">
          <a:xfrm>
            <a:off x="7985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Stack Grows</a:t>
            </a:r>
            <a:endParaRPr lang="en-US">
              <a:solidFill>
                <a:schemeClr val="tx1"/>
              </a:solidFill>
              <a:latin typeface="Arial Narrow" panose="020B0606020202030204" pitchFamily="-96" charset="0"/>
              <a:ea typeface="Lucida Grande" charset="0"/>
              <a:cs typeface="Lucida Grande" charset="0"/>
              <a:sym typeface="Arial Narrow" panose="020B0606020202030204" pitchFamily="-96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Down</a:t>
            </a:r>
          </a:p>
        </p:txBody>
      </p:sp>
      <p:sp>
        <p:nvSpPr>
          <p:cNvPr id="43028" name="Line 20"/>
          <p:cNvSpPr>
            <a:spLocks noChangeShapeType="1"/>
          </p:cNvSpPr>
          <p:nvPr/>
        </p:nvSpPr>
        <p:spPr bwMode="auto">
          <a:xfrm rot="10800000" flipH="1">
            <a:off x="7891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29" name="Rectangle 21"/>
          <p:cNvSpPr/>
          <p:nvPr/>
        </p:nvSpPr>
        <p:spPr bwMode="auto">
          <a:xfrm>
            <a:off x="7989888" y="2162175"/>
            <a:ext cx="1033462" cy="635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Increasing</a:t>
            </a:r>
            <a:endParaRPr lang="en-US">
              <a:solidFill>
                <a:schemeClr val="tx1"/>
              </a:solidFill>
              <a:latin typeface="Arial Narrow" panose="020B0606020202030204" pitchFamily="-96" charset="0"/>
              <a:ea typeface="Lucida Grande" charset="0"/>
              <a:cs typeface="Lucida Grande" charset="0"/>
              <a:sym typeface="Arial Narrow" panose="020B0606020202030204" pitchFamily="-96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Addresses</a:t>
            </a:r>
          </a:p>
        </p:txBody>
      </p:sp>
      <p:sp>
        <p:nvSpPr>
          <p:cNvPr id="43030" name="Line 22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031" name="Rectangle 23"/>
          <p:cNvSpPr/>
          <p:nvPr/>
        </p:nvSpPr>
        <p:spPr bwMode="auto">
          <a:xfrm>
            <a:off x="5434806" y="1557337"/>
            <a:ext cx="2041525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</a:p>
        </p:txBody>
      </p:sp>
      <p:grpSp>
        <p:nvGrpSpPr>
          <p:cNvPr id="43033" name="Group 25"/>
          <p:cNvGrpSpPr/>
          <p:nvPr/>
        </p:nvGrpSpPr>
        <p:grpSpPr bwMode="auto">
          <a:xfrm>
            <a:off x="2544763" y="4759325"/>
            <a:ext cx="4691063" cy="1287463"/>
            <a:chOff x="59" y="0"/>
            <a:chExt cx="2955" cy="811"/>
          </a:xfrm>
        </p:grpSpPr>
        <p:sp>
          <p:nvSpPr>
            <p:cNvPr id="43034" name="Rectangle 26"/>
            <p:cNvSpPr/>
            <p:nvPr/>
          </p:nvSpPr>
          <p:spPr bwMode="auto">
            <a:xfrm>
              <a:off x="59" y="0"/>
              <a:ext cx="1600" cy="233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Pointer: </a:t>
              </a:r>
              <a:r>
                <a:rPr lang="en-US" sz="24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24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43035" name="Rectangle 27"/>
            <p:cNvSpPr/>
            <p:nvPr/>
          </p:nvSpPr>
          <p:spPr bwMode="auto">
            <a:xfrm>
              <a:off x="2033" y="531"/>
              <a:ext cx="981" cy="28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“Top”</a:t>
              </a:r>
            </a:p>
          </p:txBody>
        </p:sp>
      </p:grpSp>
      <p:sp>
        <p:nvSpPr>
          <p:cNvPr id="2" name="Oval 1"/>
          <p:cNvSpPr/>
          <p:nvPr/>
        </p:nvSpPr>
        <p:spPr bwMode="auto">
          <a:xfrm>
            <a:off x="3590693" y="1870385"/>
            <a:ext cx="1103970" cy="369849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val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29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6 3.7037E-7 L 0.05122 0.25185 L 0.09636 0.35764 L 0.09514 0.52338 L 0.24271 0.47639 " pathEditMode="relative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/>
          <p:cNvSpPr txBox="1">
            <a:spLocks noChangeArrowheads="1"/>
          </p:cNvSpPr>
          <p:nvPr/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popq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Dest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Read value at address given by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Increment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by 8</a:t>
            </a:r>
          </a:p>
          <a:p>
            <a:pPr marL="552450" lvl="1"/>
            <a:r>
              <a:rPr lang="en-US" dirty="0"/>
              <a:t>Store value at </a:t>
            </a:r>
            <a:r>
              <a:rPr lang="en-US" dirty="0" err="1"/>
              <a:t>Dest</a:t>
            </a:r>
            <a:r>
              <a:rPr lang="en-US" dirty="0"/>
              <a:t> (usually a register)</a:t>
            </a:r>
            <a:endParaRPr lang="en-US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sp>
        <p:nvSpPr>
          <p:cNvPr id="44034" name="Line 2"/>
          <p:cNvSpPr>
            <a:spLocks noChangeShapeType="1"/>
          </p:cNvSpPr>
          <p:nvPr/>
        </p:nvSpPr>
        <p:spPr bwMode="auto">
          <a:xfrm>
            <a:off x="5130800" y="5029200"/>
            <a:ext cx="508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5" name="Rectangle 3"/>
          <p:cNvSpPr/>
          <p:nvPr/>
        </p:nvSpPr>
        <p:spPr bwMode="auto">
          <a:xfrm>
            <a:off x="2559593" y="4797425"/>
            <a:ext cx="2539457" cy="36933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Pointer: </a:t>
            </a:r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44036" name="Rectangle 4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7891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8" name="Rectangle 6"/>
          <p:cNvSpPr/>
          <p:nvPr/>
        </p:nvSpPr>
        <p:spPr bwMode="auto">
          <a:xfrm>
            <a:off x="7985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Stack Grows</a:t>
            </a:r>
            <a:endParaRPr lang="en-US">
              <a:solidFill>
                <a:schemeClr val="tx1"/>
              </a:solidFill>
              <a:latin typeface="Arial Narrow" panose="020B0606020202030204" pitchFamily="-96" charset="0"/>
              <a:ea typeface="Lucida Grande" charset="0"/>
              <a:cs typeface="Lucida Grande" charset="0"/>
              <a:sym typeface="Arial Narrow" panose="020B0606020202030204" pitchFamily="-96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Down</a:t>
            </a:r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 rot="10800000" flipH="1">
            <a:off x="7891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0" name="Rectangle 8"/>
          <p:cNvSpPr/>
          <p:nvPr/>
        </p:nvSpPr>
        <p:spPr bwMode="auto">
          <a:xfrm>
            <a:off x="7989888" y="2162175"/>
            <a:ext cx="1033462" cy="635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Increasing</a:t>
            </a:r>
            <a:endParaRPr lang="en-US">
              <a:solidFill>
                <a:schemeClr val="tx1"/>
              </a:solidFill>
              <a:latin typeface="Arial Narrow" panose="020B0606020202030204" pitchFamily="-96" charset="0"/>
              <a:ea typeface="Lucida Grande" charset="0"/>
              <a:cs typeface="Lucida Grande" charset="0"/>
              <a:sym typeface="Arial Narrow" panose="020B0606020202030204" pitchFamily="-96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Addresses</a:t>
            </a:r>
          </a:p>
        </p:txBody>
      </p:sp>
      <p:sp>
        <p:nvSpPr>
          <p:cNvPr id="44041" name="Rectangle 9"/>
          <p:cNvSpPr/>
          <p:nvPr/>
        </p:nvSpPr>
        <p:spPr bwMode="auto">
          <a:xfrm>
            <a:off x="5677693" y="5367198"/>
            <a:ext cx="1555750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“Top”</a:t>
            </a:r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5" name="Rectangle 13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44046" name="Rectangle 14"/>
          <p:cNvSpPr/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4051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Stack: Pop</a:t>
            </a:r>
          </a:p>
        </p:txBody>
      </p:sp>
      <p:sp>
        <p:nvSpPr>
          <p:cNvPr id="44052" name="Rectangle 20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3" name="Line 21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8" name="Rectangle 26"/>
          <p:cNvSpPr/>
          <p:nvPr/>
        </p:nvSpPr>
        <p:spPr bwMode="auto">
          <a:xfrm>
            <a:off x="5754688" y="4876800"/>
            <a:ext cx="1301750" cy="3048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9" name="Rectangle 27"/>
          <p:cNvSpPr/>
          <p:nvPr/>
        </p:nvSpPr>
        <p:spPr bwMode="auto">
          <a:xfrm>
            <a:off x="5753100" y="4876800"/>
            <a:ext cx="1301750" cy="3048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5946118" y="4876800"/>
            <a:ext cx="1103970" cy="369849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val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3"/>
          <p:cNvSpPr/>
          <p:nvPr/>
        </p:nvSpPr>
        <p:spPr bwMode="auto">
          <a:xfrm>
            <a:off x="5434806" y="1557337"/>
            <a:ext cx="2041525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</a:p>
        </p:txBody>
      </p:sp>
    </p:spTree>
    <p:extLst>
      <p:ext uri="{BB962C8B-B14F-4D97-AF65-F5344CB8AC3E}">
        <p14:creationId xmlns:p14="http://schemas.microsoft.com/office/powerpoint/2010/main" val="418232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/>
          <p:cNvSpPr txBox="1">
            <a:spLocks noChangeArrowheads="1"/>
          </p:cNvSpPr>
          <p:nvPr/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popq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Dest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Read value at address given by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Increment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by 8</a:t>
            </a:r>
          </a:p>
          <a:p>
            <a:pPr marL="552450" lvl="1"/>
            <a:r>
              <a:rPr lang="en-US" dirty="0"/>
              <a:t>Store value at </a:t>
            </a:r>
            <a:r>
              <a:rPr lang="en-US" dirty="0" err="1"/>
              <a:t>Dest</a:t>
            </a:r>
            <a:r>
              <a:rPr lang="en-US" dirty="0"/>
              <a:t> (usually a register)</a:t>
            </a:r>
            <a:endParaRPr lang="en-US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559593" y="4797425"/>
            <a:ext cx="3079207" cy="369332"/>
            <a:chOff x="2559593" y="4797425"/>
            <a:chExt cx="3079207" cy="369332"/>
          </a:xfrm>
        </p:grpSpPr>
        <p:sp>
          <p:nvSpPr>
            <p:cNvPr id="44034" name="Line 2"/>
            <p:cNvSpPr>
              <a:spLocks noChangeShapeType="1"/>
            </p:cNvSpPr>
            <p:nvPr/>
          </p:nvSpPr>
          <p:spPr bwMode="auto">
            <a:xfrm>
              <a:off x="5130800" y="5029200"/>
              <a:ext cx="5080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035" name="Rectangle 3"/>
            <p:cNvSpPr/>
            <p:nvPr/>
          </p:nvSpPr>
          <p:spPr bwMode="auto">
            <a:xfrm>
              <a:off x="2559593" y="4797425"/>
              <a:ext cx="2539457" cy="369332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262699"/>
                  </a:solidFill>
                  <a:latin typeface="Calibri Bold" charset="0"/>
                  <a:ea typeface="Calibri Bold" charset="0"/>
                  <a:cs typeface="Calibri Bold" charset="0"/>
                  <a:sym typeface="Calibri Bold" charset="0"/>
                </a:rPr>
                <a:t>Stack Pointer: </a:t>
              </a:r>
              <a:r>
                <a:rPr lang="en-US" sz="24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24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</p:grpSp>
      <p:sp>
        <p:nvSpPr>
          <p:cNvPr id="44036" name="Rectangle 4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7891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8" name="Rectangle 6"/>
          <p:cNvSpPr/>
          <p:nvPr/>
        </p:nvSpPr>
        <p:spPr bwMode="auto">
          <a:xfrm>
            <a:off x="7985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Stack Grows</a:t>
            </a:r>
            <a:endParaRPr lang="en-US">
              <a:solidFill>
                <a:schemeClr val="tx1"/>
              </a:solidFill>
              <a:latin typeface="Arial Narrow" panose="020B0606020202030204" pitchFamily="-96" charset="0"/>
              <a:ea typeface="Lucida Grande" charset="0"/>
              <a:cs typeface="Lucida Grande" charset="0"/>
              <a:sym typeface="Arial Narrow" panose="020B0606020202030204" pitchFamily="-96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Down</a:t>
            </a:r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 rot="10800000" flipH="1">
            <a:off x="7891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0" name="Rectangle 8"/>
          <p:cNvSpPr/>
          <p:nvPr/>
        </p:nvSpPr>
        <p:spPr bwMode="auto">
          <a:xfrm>
            <a:off x="7989888" y="2162175"/>
            <a:ext cx="1033462" cy="635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Increasing</a:t>
            </a:r>
            <a:endParaRPr lang="en-US">
              <a:solidFill>
                <a:schemeClr val="tx1"/>
              </a:solidFill>
              <a:latin typeface="Arial Narrow" panose="020B0606020202030204" pitchFamily="-96" charset="0"/>
              <a:ea typeface="Lucida Grande" charset="0"/>
              <a:cs typeface="Lucida Grande" charset="0"/>
              <a:sym typeface="Arial Narrow" panose="020B0606020202030204" pitchFamily="-96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Addresses</a:t>
            </a:r>
          </a:p>
        </p:txBody>
      </p:sp>
      <p:sp>
        <p:nvSpPr>
          <p:cNvPr id="44041" name="Rectangle 9"/>
          <p:cNvSpPr/>
          <p:nvPr/>
        </p:nvSpPr>
        <p:spPr bwMode="auto">
          <a:xfrm>
            <a:off x="5691426" y="5340151"/>
            <a:ext cx="1555750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“Top”</a:t>
            </a:r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1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Stack: Pop</a:t>
            </a:r>
          </a:p>
        </p:txBody>
      </p:sp>
      <p:sp>
        <p:nvSpPr>
          <p:cNvPr id="44052" name="Rectangle 20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3" name="Line 21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6" name="Rectangle 24"/>
          <p:cNvSpPr/>
          <p:nvPr/>
        </p:nvSpPr>
        <p:spPr bwMode="auto">
          <a:xfrm>
            <a:off x="5392738" y="4706938"/>
            <a:ext cx="282575" cy="32385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+8</a:t>
            </a:r>
          </a:p>
        </p:txBody>
      </p:sp>
      <p:sp>
        <p:nvSpPr>
          <p:cNvPr id="44057" name="AutoShape 25"/>
          <p:cNvSpPr/>
          <p:nvPr/>
        </p:nvSpPr>
        <p:spPr bwMode="auto">
          <a:xfrm rot="10800000" flipH="1">
            <a:off x="5040313" y="4791076"/>
            <a:ext cx="368300" cy="1905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  <a:moveTo>
                  <a:pt x="0" y="108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8" name="Rectangle 26"/>
          <p:cNvSpPr/>
          <p:nvPr/>
        </p:nvSpPr>
        <p:spPr bwMode="auto">
          <a:xfrm>
            <a:off x="5754688" y="4876800"/>
            <a:ext cx="1301750" cy="3048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9" name="Rectangle 27"/>
          <p:cNvSpPr/>
          <p:nvPr/>
        </p:nvSpPr>
        <p:spPr bwMode="auto">
          <a:xfrm>
            <a:off x="5753100" y="4876800"/>
            <a:ext cx="1301750" cy="3048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2116827" y="3396475"/>
            <a:ext cx="1103970" cy="369849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val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Rectangle 23"/>
          <p:cNvSpPr/>
          <p:nvPr/>
        </p:nvSpPr>
        <p:spPr bwMode="auto">
          <a:xfrm>
            <a:off x="5434806" y="1557337"/>
            <a:ext cx="2041525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</a:p>
        </p:txBody>
      </p:sp>
      <p:sp>
        <p:nvSpPr>
          <p:cNvPr id="44033" name="AutoShape 1"/>
          <p:cNvSpPr/>
          <p:nvPr/>
        </p:nvSpPr>
        <p:spPr bwMode="auto">
          <a:xfrm rot="10800000" flipH="1">
            <a:off x="6097588" y="4949826"/>
            <a:ext cx="609600" cy="381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  <a:moveTo>
                  <a:pt x="0" y="108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48751E-6 L 5E-6 -0.05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/>
          <p:cNvSpPr txBox="1">
            <a:spLocks noChangeArrowheads="1"/>
          </p:cNvSpPr>
          <p:nvPr/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charset="2"/>
              <a:buChar char="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ヒラギノ角ゴ ProN W3" charset="0"/>
                <a:cs typeface="ヒラギノ角ゴ ProN W3" charset="0"/>
                <a:sym typeface="Calibri" panose="020F0502020204030204" charset="0"/>
              </a:defRPr>
            </a:lvl9pPr>
          </a:lstStyle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popq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Dest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Read value at address given by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Increment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dirty="0"/>
              <a:t> by 8</a:t>
            </a:r>
          </a:p>
          <a:p>
            <a:pPr marL="552450" lvl="1"/>
            <a:r>
              <a:rPr lang="en-US" dirty="0"/>
              <a:t>Store value at </a:t>
            </a:r>
            <a:r>
              <a:rPr lang="en-US" dirty="0" err="1"/>
              <a:t>Dest</a:t>
            </a:r>
            <a:r>
              <a:rPr lang="en-US" dirty="0"/>
              <a:t> </a:t>
            </a:r>
            <a:r>
              <a:rPr lang="en-US"/>
              <a:t>(usually a </a:t>
            </a:r>
            <a:r>
              <a:rPr lang="en-US" dirty="0"/>
              <a:t>register)</a:t>
            </a:r>
            <a:endParaRPr lang="en-US" dirty="0">
              <a:latin typeface="Courier New Bold" charset="0"/>
              <a:ea typeface="ヒラギノ角ゴ ProN W6" charset="0"/>
              <a:cs typeface="ヒラギノ角ゴ ProN W6" charset="0"/>
              <a:sym typeface="Courier New Bold" charset="0"/>
            </a:endParaRPr>
          </a:p>
        </p:txBody>
      </p:sp>
      <p:sp>
        <p:nvSpPr>
          <p:cNvPr id="44034" name="Line 2"/>
          <p:cNvSpPr>
            <a:spLocks noChangeShapeType="1"/>
          </p:cNvSpPr>
          <p:nvPr/>
        </p:nvSpPr>
        <p:spPr bwMode="auto">
          <a:xfrm>
            <a:off x="5130800" y="4693525"/>
            <a:ext cx="508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5" name="Rectangle 3"/>
          <p:cNvSpPr/>
          <p:nvPr/>
        </p:nvSpPr>
        <p:spPr bwMode="auto">
          <a:xfrm>
            <a:off x="2559593" y="4461750"/>
            <a:ext cx="2539457" cy="36933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Pointer: </a:t>
            </a:r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44036" name="Rectangle 4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7891463" y="3962400"/>
            <a:ext cx="0" cy="13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38" name="Rectangle 6"/>
          <p:cNvSpPr/>
          <p:nvPr/>
        </p:nvSpPr>
        <p:spPr bwMode="auto">
          <a:xfrm>
            <a:off x="7985125" y="4111625"/>
            <a:ext cx="812800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Stack Grows</a:t>
            </a:r>
            <a:endParaRPr lang="en-US">
              <a:solidFill>
                <a:schemeClr val="tx1"/>
              </a:solidFill>
              <a:latin typeface="Arial Narrow" panose="020B0606020202030204" pitchFamily="-96" charset="0"/>
              <a:ea typeface="Lucida Grande" charset="0"/>
              <a:cs typeface="Lucida Grande" charset="0"/>
              <a:sym typeface="Arial Narrow" panose="020B0606020202030204" pitchFamily="-96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Down</a:t>
            </a:r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 rot="10800000" flipH="1">
            <a:off x="7891463" y="1752600"/>
            <a:ext cx="0" cy="14478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0" name="Rectangle 8"/>
          <p:cNvSpPr/>
          <p:nvPr/>
        </p:nvSpPr>
        <p:spPr bwMode="auto">
          <a:xfrm>
            <a:off x="7989888" y="2162175"/>
            <a:ext cx="1033462" cy="6350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Increasing</a:t>
            </a:r>
            <a:endParaRPr lang="en-US">
              <a:solidFill>
                <a:schemeClr val="tx1"/>
              </a:solidFill>
              <a:latin typeface="Arial Narrow" panose="020B0606020202030204" pitchFamily="-96" charset="0"/>
              <a:ea typeface="Lucida Grande" charset="0"/>
              <a:cs typeface="Lucida Grande" charset="0"/>
              <a:sym typeface="Arial Narrow" panose="020B0606020202030204" pitchFamily="-96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rPr>
              <a:t>Addresses</a:t>
            </a:r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1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dirty="0"/>
              <a:t>x86-64 Stack: Pop</a:t>
            </a:r>
          </a:p>
        </p:txBody>
      </p:sp>
      <p:sp>
        <p:nvSpPr>
          <p:cNvPr id="44052" name="Rectangle 20"/>
          <p:cNvSpPr/>
          <p:nvPr/>
        </p:nvSpPr>
        <p:spPr bwMode="auto">
          <a:xfrm>
            <a:off x="5756275" y="1981200"/>
            <a:ext cx="1304925" cy="3200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3" name="Line 21"/>
          <p:cNvSpPr>
            <a:spLocks noChangeShapeType="1"/>
          </p:cNvSpPr>
          <p:nvPr/>
        </p:nvSpPr>
        <p:spPr bwMode="auto">
          <a:xfrm>
            <a:off x="5754688" y="4876800"/>
            <a:ext cx="12954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8" name="Rectangle 26"/>
          <p:cNvSpPr/>
          <p:nvPr/>
        </p:nvSpPr>
        <p:spPr bwMode="auto">
          <a:xfrm>
            <a:off x="5754688" y="4876800"/>
            <a:ext cx="1301750" cy="3048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59" name="Rectangle 27"/>
          <p:cNvSpPr/>
          <p:nvPr/>
        </p:nvSpPr>
        <p:spPr bwMode="auto">
          <a:xfrm>
            <a:off x="5753100" y="4876800"/>
            <a:ext cx="1301750" cy="3048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5946118" y="4876800"/>
            <a:ext cx="1103970" cy="369849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val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650" y="5293232"/>
            <a:ext cx="5335841" cy="10772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charset="0"/>
                <a:cs typeface="Calibri" panose="020F0502020204030204" charset="0"/>
              </a:rPr>
              <a:t>(The memory doesn’t change, </a:t>
            </a:r>
            <a:br>
              <a:rPr lang="en-US" sz="3200" dirty="0">
                <a:latin typeface="Calibri" panose="020F0502020204030204" charset="0"/>
                <a:cs typeface="Calibri" panose="020F0502020204030204" charset="0"/>
              </a:rPr>
            </a:br>
            <a:r>
              <a:rPr lang="en-US" sz="3200" dirty="0">
                <a:latin typeface="Calibri" panose="020F0502020204030204" charset="0"/>
                <a:cs typeface="Calibri" panose="020F0502020204030204" charset="0"/>
              </a:rPr>
              <a:t>only the value of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</a:t>
            </a:r>
            <a:r>
              <a:rPr lang="en-US" sz="3200" dirty="0">
                <a:latin typeface="Calibri" panose="020F0502020204030204" charset="0"/>
                <a:cs typeface="Calibri" panose="020F0502020204030204" charset="0"/>
              </a:rPr>
              <a:t>)</a:t>
            </a:r>
          </a:p>
        </p:txBody>
      </p:sp>
      <p:sp>
        <p:nvSpPr>
          <p:cNvPr id="22" name="Rectangle 23"/>
          <p:cNvSpPr/>
          <p:nvPr/>
        </p:nvSpPr>
        <p:spPr bwMode="auto">
          <a:xfrm>
            <a:off x="5434806" y="1557337"/>
            <a:ext cx="2041525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“Bottom”</a:t>
            </a:r>
          </a:p>
        </p:txBody>
      </p:sp>
      <p:sp>
        <p:nvSpPr>
          <p:cNvPr id="23" name="Rectangle 9"/>
          <p:cNvSpPr/>
          <p:nvPr/>
        </p:nvSpPr>
        <p:spPr bwMode="auto">
          <a:xfrm>
            <a:off x="5691426" y="5340151"/>
            <a:ext cx="1555750" cy="4445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lang="en-US" sz="2400" dirty="0">
                <a:solidFill>
                  <a:srgbClr val="262699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“Top”</a:t>
            </a:r>
          </a:p>
        </p:txBody>
      </p:sp>
      <p:sp>
        <p:nvSpPr>
          <p:cNvPr id="24" name="AutoShape 1"/>
          <p:cNvSpPr/>
          <p:nvPr/>
        </p:nvSpPr>
        <p:spPr bwMode="auto">
          <a:xfrm rot="10800000" flipH="1">
            <a:off x="6097588" y="4949826"/>
            <a:ext cx="609600" cy="381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  <a:moveTo>
                  <a:pt x="0" y="10800"/>
                </a:moveTo>
              </a:path>
            </a:pathLst>
          </a:custGeom>
          <a:solidFill>
            <a:srgbClr val="980002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8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" y="304800"/>
            <a:ext cx="5096510" cy="333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455" y="967740"/>
            <a:ext cx="5376545" cy="246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4237990"/>
            <a:ext cx="7047230" cy="189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513,&quot;width&quot;:1258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d2590c0-472c-493e-a84e-dfdc874910e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984,&quot;width&quot;:884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da69e3b-289c-4955-a7e7-a5945d34f8a9}"/>
  <p:tag name="TABLE_ENDDRAG_ORIGIN_RECT" val="238*198"/>
  <p:tag name="TABLE_ENDDRAG_RECT" val="358*194*238*198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25400" cap="flat" cmpd="sng" algn="ctr">
          <a:noFill/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rtlCol="0" anchor="ctr" anchorCtr="1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dirty="0" smtClean="0">
            <a:latin typeface="Calibri" panose="020F0502020204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anose="020B0606020202030204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33</TotalTime>
  <Words>6142</Words>
  <Application>Microsoft Office PowerPoint</Application>
  <PresentationFormat>全屏显示(4:3)</PresentationFormat>
  <Paragraphs>946</Paragraphs>
  <Slides>85</Slides>
  <Notes>28</Notes>
  <HiddenSlides>1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87" baseType="lpstr">
      <vt:lpstr>template2007</vt:lpstr>
      <vt:lpstr>Bitmap Image</vt:lpstr>
      <vt:lpstr>Experiment Two: Machine-Level Programming        15-213/18-213/15-213: Introduction to Computer Systems  </vt:lpstr>
      <vt:lpstr>PowerPoint 演示文稿</vt:lpstr>
      <vt:lpstr>Today: Machine Programming</vt:lpstr>
      <vt:lpstr>History of processors and architectures</vt:lpstr>
      <vt:lpstr>芯片是信息社会的基石 </vt:lpstr>
      <vt:lpstr>PowerPoint 演示文稿</vt:lpstr>
      <vt:lpstr>主流CPU发展路径</vt:lpstr>
      <vt:lpstr>处理器发展趋势</vt:lpstr>
      <vt:lpstr>PowerPoint 演示文稿</vt:lpstr>
      <vt:lpstr>PowerPoint 演示文稿</vt:lpstr>
      <vt:lpstr>工艺瓶颈</vt:lpstr>
      <vt:lpstr>设计瓶颈</vt:lpstr>
      <vt:lpstr>实现瓶颈</vt:lpstr>
      <vt:lpstr>History of processors and architectures</vt:lpstr>
      <vt:lpstr>Intel x86 Processors</vt:lpstr>
      <vt:lpstr>Intel x86 Evolution: Milestones</vt:lpstr>
      <vt:lpstr>Intel x86 Processors, cont.</vt:lpstr>
      <vt:lpstr>Intel x86 Processors, cont.</vt:lpstr>
      <vt:lpstr>2017 State of the Art: Skylake</vt:lpstr>
      <vt:lpstr>x86 Clones: Advanced Micro Devices (AMD)</vt:lpstr>
      <vt:lpstr>Intel’s 64-Bit History</vt:lpstr>
      <vt:lpstr>History of processors and architectures</vt:lpstr>
      <vt:lpstr>Arm公司</vt:lpstr>
      <vt:lpstr>Arm公司</vt:lpstr>
      <vt:lpstr>Arm processor</vt:lpstr>
      <vt:lpstr>ARM架构发展史 (1)</vt:lpstr>
      <vt:lpstr>ARM架构发展史 (2)</vt:lpstr>
      <vt:lpstr>ARM架构发展史 (3)</vt:lpstr>
      <vt:lpstr>ARM架构发展史 (4)</vt:lpstr>
      <vt:lpstr>ARM公司授权体系</vt:lpstr>
      <vt:lpstr>ARM提供更多计算核心</vt:lpstr>
      <vt:lpstr>鲲鹏</vt:lpstr>
      <vt:lpstr>鲲鹏处理器</vt:lpstr>
      <vt:lpstr>鲲鹏</vt:lpstr>
      <vt:lpstr>PowerPoint 演示文稿</vt:lpstr>
      <vt:lpstr>鲲鹏920系列芯片规格</vt:lpstr>
      <vt:lpstr>History of processors and architectures</vt:lpstr>
      <vt:lpstr>M1 processor</vt:lpstr>
      <vt:lpstr>M1 Pro and M1 Max</vt:lpstr>
      <vt:lpstr>M1 Pro processor</vt:lpstr>
      <vt:lpstr>M1 Max processor</vt:lpstr>
      <vt:lpstr>Intel processor performance</vt:lpstr>
      <vt:lpstr>Performance-1</vt:lpstr>
      <vt:lpstr>Performance-2</vt:lpstr>
      <vt:lpstr>Performance-3</vt:lpstr>
      <vt:lpstr>Performance-4</vt:lpstr>
      <vt:lpstr>History of processors and architectures</vt:lpstr>
      <vt:lpstr>2011最快的五台超级计算机（1）</vt:lpstr>
      <vt:lpstr>2011最快的五台超级计算机（2）</vt:lpstr>
      <vt:lpstr>2011最快的五台超级计算机（3）</vt:lpstr>
      <vt:lpstr>2011最快的五台超级计算机（4）</vt:lpstr>
      <vt:lpstr>2011最快的五台超级计算机（5）</vt:lpstr>
      <vt:lpstr>2013年Top500（11月18日）</vt:lpstr>
      <vt:lpstr>2016年Top500</vt:lpstr>
      <vt:lpstr>太湖之光TaiHuLight</vt:lpstr>
      <vt:lpstr>2016年Top500</vt:lpstr>
      <vt:lpstr>2016年Top500</vt:lpstr>
      <vt:lpstr>太湖之光TaiHuLight</vt:lpstr>
      <vt:lpstr>太湖之光TaiHuLight</vt:lpstr>
      <vt:lpstr>太湖之光TaiHuLight</vt:lpstr>
      <vt:lpstr>太湖之光TaiHuLight</vt:lpstr>
      <vt:lpstr>太湖之光TaiHuLight-不足</vt:lpstr>
      <vt:lpstr>太湖之光TaiHuLight-不足</vt:lpstr>
      <vt:lpstr>2021年Top500排名</vt:lpstr>
      <vt:lpstr>中国芯</vt:lpstr>
      <vt:lpstr>Our Coverage</vt:lpstr>
      <vt:lpstr>Today: Machine Programming</vt:lpstr>
      <vt:lpstr>Assembly/Machine Code View</vt:lpstr>
      <vt:lpstr>x86-64 Integer Registers</vt:lpstr>
      <vt:lpstr>Some History: IA32 Registers</vt:lpstr>
      <vt:lpstr>Assembly Characteristics: Operations</vt:lpstr>
      <vt:lpstr>movq Operand Combinations</vt:lpstr>
      <vt:lpstr>Today: Machine Programming</vt:lpstr>
      <vt:lpstr>PowerPoint 演示文稿</vt:lpstr>
      <vt:lpstr>PowerPoint 演示文稿</vt:lpstr>
      <vt:lpstr>PowerPoint 演示文稿</vt:lpstr>
      <vt:lpstr>PowerPoint 演示文稿</vt:lpstr>
      <vt:lpstr>Today: Machine Programming</vt:lpstr>
      <vt:lpstr>PowerPoint 演示文稿</vt:lpstr>
      <vt:lpstr>x86-64 Stack</vt:lpstr>
      <vt:lpstr>x86-64 Stack: Push</vt:lpstr>
      <vt:lpstr>x86-64 Stack: Push</vt:lpstr>
      <vt:lpstr>x86-64 Stack: Pop</vt:lpstr>
      <vt:lpstr>x86-64 Stack: Pop</vt:lpstr>
      <vt:lpstr>x86-64 Stack: Pop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Introduction to Computer Systems 15-213/18-213</dc:title>
  <dc:creator>Markus Pueschel</dc:creator>
  <cp:lastModifiedBy>lin</cp:lastModifiedBy>
  <cp:revision>774</cp:revision>
  <cp:lastPrinted>2011-09-12T20:37:00Z</cp:lastPrinted>
  <dcterms:created xsi:type="dcterms:W3CDTF">2012-09-11T15:51:00Z</dcterms:created>
  <dcterms:modified xsi:type="dcterms:W3CDTF">2021-11-02T01:43:11Z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01B3A3D98B3F4E80B465A8F803E18C5A</vt:lpwstr>
  </property>
  <property fmtid="{D5CDD505-2E9C-101B-9397-08002B2CF9AE}" pid="3" name="KSOProductBuildVer">
    <vt:lpwstr>2052-11.1.0.10938</vt:lpwstr>
  </property>
</Properties>
</file>